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 id="2147484349" r:id="rId16"/>
    <p:sldMasterId id="2147484362" r:id="rId17"/>
  </p:sldMasterIdLst>
  <p:notesMasterIdLst>
    <p:notesMasterId r:id="rId147"/>
  </p:notesMasterIdLst>
  <p:sldIdLst>
    <p:sldId id="1896" r:id="rId18"/>
    <p:sldId id="565" r:id="rId19"/>
    <p:sldId id="566" r:id="rId20"/>
    <p:sldId id="606" r:id="rId21"/>
    <p:sldId id="676" r:id="rId22"/>
    <p:sldId id="652" r:id="rId23"/>
    <p:sldId id="1897" r:id="rId24"/>
    <p:sldId id="484" r:id="rId25"/>
    <p:sldId id="485" r:id="rId26"/>
    <p:sldId id="486" r:id="rId27"/>
    <p:sldId id="487" r:id="rId28"/>
    <p:sldId id="488" r:id="rId29"/>
    <p:sldId id="649" r:id="rId30"/>
    <p:sldId id="651" r:id="rId31"/>
    <p:sldId id="1882" r:id="rId32"/>
    <p:sldId id="650" r:id="rId33"/>
    <p:sldId id="1898" r:id="rId34"/>
    <p:sldId id="654" r:id="rId35"/>
    <p:sldId id="674" r:id="rId36"/>
    <p:sldId id="675" r:id="rId37"/>
    <p:sldId id="655" r:id="rId38"/>
    <p:sldId id="1899" r:id="rId39"/>
    <p:sldId id="496" r:id="rId40"/>
    <p:sldId id="579" r:id="rId41"/>
    <p:sldId id="578" r:id="rId42"/>
    <p:sldId id="582" r:id="rId43"/>
    <p:sldId id="1921" r:id="rId44"/>
    <p:sldId id="586" r:id="rId45"/>
    <p:sldId id="580" r:id="rId46"/>
    <p:sldId id="590" r:id="rId47"/>
    <p:sldId id="551" r:id="rId48"/>
    <p:sldId id="588" r:id="rId49"/>
    <p:sldId id="552" r:id="rId50"/>
    <p:sldId id="592" r:id="rId51"/>
    <p:sldId id="553" r:id="rId52"/>
    <p:sldId id="593" r:id="rId53"/>
    <p:sldId id="523" r:id="rId54"/>
    <p:sldId id="524" r:id="rId55"/>
    <p:sldId id="525" r:id="rId56"/>
    <p:sldId id="1895" r:id="rId57"/>
    <p:sldId id="556" r:id="rId58"/>
    <p:sldId id="1900" r:id="rId59"/>
    <p:sldId id="595" r:id="rId60"/>
    <p:sldId id="597" r:id="rId61"/>
    <p:sldId id="617" r:id="rId62"/>
    <p:sldId id="598" r:id="rId63"/>
    <p:sldId id="599" r:id="rId64"/>
    <p:sldId id="618" r:id="rId65"/>
    <p:sldId id="619" r:id="rId66"/>
    <p:sldId id="1860" r:id="rId67"/>
    <p:sldId id="1862" r:id="rId68"/>
    <p:sldId id="1885" r:id="rId69"/>
    <p:sldId id="1868" r:id="rId70"/>
    <p:sldId id="1869" r:id="rId71"/>
    <p:sldId id="1876" r:id="rId72"/>
    <p:sldId id="1886" r:id="rId73"/>
    <p:sldId id="1887" r:id="rId74"/>
    <p:sldId id="1923" r:id="rId75"/>
    <p:sldId id="571" r:id="rId76"/>
    <p:sldId id="1853" r:id="rId77"/>
    <p:sldId id="1888" r:id="rId78"/>
    <p:sldId id="1889" r:id="rId79"/>
    <p:sldId id="1891" r:id="rId80"/>
    <p:sldId id="557" r:id="rId81"/>
    <p:sldId id="1854" r:id="rId82"/>
    <p:sldId id="657" r:id="rId83"/>
    <p:sldId id="656" r:id="rId84"/>
    <p:sldId id="1872" r:id="rId85"/>
    <p:sldId id="1870" r:id="rId86"/>
    <p:sldId id="1871" r:id="rId87"/>
    <p:sldId id="608" r:id="rId88"/>
    <p:sldId id="1901" r:id="rId89"/>
    <p:sldId id="643" r:id="rId90"/>
    <p:sldId id="644" r:id="rId91"/>
    <p:sldId id="645" r:id="rId92"/>
    <p:sldId id="1922" r:id="rId93"/>
    <p:sldId id="648" r:id="rId94"/>
    <p:sldId id="647" r:id="rId95"/>
    <p:sldId id="1902" r:id="rId96"/>
    <p:sldId id="1903" r:id="rId97"/>
    <p:sldId id="1904" r:id="rId98"/>
    <p:sldId id="1905" r:id="rId99"/>
    <p:sldId id="1906" r:id="rId100"/>
    <p:sldId id="1907" r:id="rId101"/>
    <p:sldId id="1908" r:id="rId102"/>
    <p:sldId id="1909" r:id="rId103"/>
    <p:sldId id="1914" r:id="rId104"/>
    <p:sldId id="1915" r:id="rId105"/>
    <p:sldId id="1916" r:id="rId106"/>
    <p:sldId id="1910" r:id="rId107"/>
    <p:sldId id="1911" r:id="rId108"/>
    <p:sldId id="1912" r:id="rId109"/>
    <p:sldId id="665" r:id="rId110"/>
    <p:sldId id="1917" r:id="rId111"/>
    <p:sldId id="668" r:id="rId112"/>
    <p:sldId id="669" r:id="rId113"/>
    <p:sldId id="670" r:id="rId114"/>
    <p:sldId id="658" r:id="rId115"/>
    <p:sldId id="659" r:id="rId116"/>
    <p:sldId id="660" r:id="rId117"/>
    <p:sldId id="661" r:id="rId118"/>
    <p:sldId id="662" r:id="rId119"/>
    <p:sldId id="666" r:id="rId120"/>
    <p:sldId id="672" r:id="rId121"/>
    <p:sldId id="673" r:id="rId122"/>
    <p:sldId id="1918" r:id="rId123"/>
    <p:sldId id="632" r:id="rId124"/>
    <p:sldId id="626" r:id="rId125"/>
    <p:sldId id="627" r:id="rId126"/>
    <p:sldId id="628" r:id="rId127"/>
    <p:sldId id="630" r:id="rId128"/>
    <p:sldId id="633" r:id="rId129"/>
    <p:sldId id="634" r:id="rId130"/>
    <p:sldId id="1892" r:id="rId131"/>
    <p:sldId id="637" r:id="rId132"/>
    <p:sldId id="636" r:id="rId133"/>
    <p:sldId id="638" r:id="rId134"/>
    <p:sldId id="1919" r:id="rId135"/>
    <p:sldId id="639" r:id="rId136"/>
    <p:sldId id="667" r:id="rId137"/>
    <p:sldId id="1920" r:id="rId138"/>
    <p:sldId id="576" r:id="rId139"/>
    <p:sldId id="677" r:id="rId140"/>
    <p:sldId id="558" r:id="rId141"/>
    <p:sldId id="438" r:id="rId142"/>
    <p:sldId id="439" r:id="rId143"/>
    <p:sldId id="467" r:id="rId144"/>
    <p:sldId id="468" r:id="rId145"/>
    <p:sldId id="469"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9"/>
    <p:restoredTop sz="77576" autoAdjust="0"/>
  </p:normalViewPr>
  <p:slideViewPr>
    <p:cSldViewPr snapToGrid="0">
      <p:cViewPr varScale="1">
        <p:scale>
          <a:sx n="86" d="100"/>
          <a:sy n="86" d="100"/>
        </p:scale>
        <p:origin x="1590" y="78"/>
      </p:cViewPr>
      <p:guideLst/>
    </p:cSldViewPr>
  </p:slideViewPr>
  <p:notesTextViewPr>
    <p:cViewPr>
      <p:scale>
        <a:sx n="3" d="2"/>
        <a:sy n="3" d="2"/>
      </p:scale>
      <p:origin x="0" y="0"/>
    </p:cViewPr>
  </p:notesTextViewPr>
  <p:sorterViewPr>
    <p:cViewPr varScale="1">
      <p:scale>
        <a:sx n="100" d="100"/>
        <a:sy n="100" d="100"/>
      </p:scale>
      <p:origin x="0" y="-2754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viewProps" Target="viewProps.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theme" Target="theme/theme1.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tableStyles" Target="tableStyles.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microsoft.com/office/2016/11/relationships/changesInfo" Target="changesInfos/changesInfo1.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microsoft.com/office/2015/10/relationships/revisionInfo" Target="revisionInfo.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3/22/2022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17.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65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replace the generic term “Container Engine” with “docker”</a:t>
            </a:r>
          </a:p>
          <a:p>
            <a:endParaRPr lang="en-US" dirty="0"/>
          </a:p>
          <a:p>
            <a:r>
              <a:rPr lang="en-US" dirty="0"/>
              <a:t>“docker” has become the </a:t>
            </a:r>
            <a:r>
              <a:rPr lang="en-US" dirty="0" err="1"/>
              <a:t>defacto</a:t>
            </a:r>
            <a:r>
              <a:rPr lang="en-US" dirty="0"/>
              <a:t> industry standard for running containers.</a:t>
            </a:r>
          </a:p>
          <a:p>
            <a:r>
              <a:rPr lang="en-US" dirty="0"/>
              <a:t>“docker” lower case D is an open source project that has become the industry standard for running containers.</a:t>
            </a:r>
          </a:p>
          <a:p>
            <a:endParaRPr lang="en-US" dirty="0"/>
          </a:p>
          <a:p>
            <a:r>
              <a:rPr lang="en-US" dirty="0"/>
              <a:t>Docker (upper case D) is a commercial company.</a:t>
            </a:r>
          </a:p>
          <a:p>
            <a:endParaRPr lang="en-US" dirty="0"/>
          </a:p>
          <a:p>
            <a:r>
              <a:rPr lang="en-US" dirty="0"/>
              <a:t>Explain what docker vs. Docker is.</a:t>
            </a:r>
          </a:p>
          <a:p>
            <a:r>
              <a:rPr lang="en-US" dirty="0"/>
              <a:t>Explain that </a:t>
            </a:r>
            <a:r>
              <a:rPr lang="en-US" dirty="0" err="1"/>
              <a:t>containerd</a:t>
            </a:r>
            <a:r>
              <a:rPr lang="en-US" dirty="0"/>
              <a:t>, a new open container engine implementation is gaining a lot of traction as seen at </a:t>
            </a:r>
            <a:r>
              <a:rPr lang="en-US" dirty="0" err="1"/>
              <a:t>KubeCon</a:t>
            </a:r>
            <a:endParaRPr lang="en-US" dirty="0"/>
          </a:p>
          <a:p>
            <a:endParaRPr lang="en-US" dirty="0"/>
          </a:p>
          <a:p>
            <a:r>
              <a:rPr lang="en-US" dirty="0"/>
              <a:t>Microsoft is actually replacing docker with </a:t>
            </a:r>
            <a:r>
              <a:rPr lang="en-US" dirty="0" err="1"/>
              <a:t>containerD</a:t>
            </a:r>
            <a:r>
              <a:rPr lang="en-US" dirty="0"/>
              <a:t> in AKS.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ClusterIP</a:t>
            </a:r>
            <a:r>
              <a:rPr lang="en-US" dirty="0"/>
              <a:t> == service is completely internal</a:t>
            </a:r>
          </a:p>
          <a:p>
            <a:endParaRPr lang="en-US" dirty="0"/>
          </a:p>
          <a:p>
            <a:r>
              <a:rPr lang="en-US" dirty="0" err="1"/>
              <a:t>LoadBalancer</a:t>
            </a:r>
            <a:r>
              <a:rPr lang="en-US" dirty="0"/>
              <a:t> == service gets an external IP. AKS will had setting up an external load balancer for you.</a:t>
            </a:r>
          </a:p>
          <a:p>
            <a:endParaRPr lang="en-US" dirty="0"/>
          </a:p>
          <a:p>
            <a:r>
              <a:rPr lang="en-US" dirty="0" err="1"/>
              <a:t>NodePort</a:t>
            </a:r>
            <a:r>
              <a:rPr lang="en-US" dirty="0"/>
              <a:t> == a primitive way to get external traffic to your service. No longer used even in dev, we won’t be discussing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 expose a service to the internet.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service is the standard way to expose a service to the internet. On AKS, uses the Azure Load Balancer that will give you a single IP address that will forward all traffic to your service.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dirty="0" err="1">
                <a:solidFill>
                  <a:schemeClr val="tx1"/>
                </a:solidFill>
                <a:effectLst/>
                <a:latin typeface="+mn-lt"/>
                <a:ea typeface="+mn-ea"/>
                <a:cs typeface="+mn-cs"/>
              </a:rPr>
              <a:t>Websockets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gRPC</a:t>
            </a:r>
            <a:r>
              <a:rPr lang="en-US" sz="1200" b="0" i="0" u="none" strike="noStrike" kern="1200" dirty="0">
                <a:solidFill>
                  <a:schemeClr val="tx1"/>
                </a:solidFill>
                <a:effectLst/>
                <a:latin typeface="+mn-lt"/>
                <a:ea typeface="+mn-ea"/>
                <a:cs typeface="+mn-cs"/>
              </a:rPr>
              <a:t>, or whatever.</a:t>
            </a:r>
          </a:p>
          <a:p>
            <a:r>
              <a:rPr lang="en-US" sz="1200" b="0" i="0" u="none" strike="noStrike" kern="1200" dirty="0">
                <a:solidFill>
                  <a:schemeClr val="tx1"/>
                </a:solidFill>
                <a:effectLst/>
                <a:latin typeface="+mn-lt"/>
                <a:ea typeface="+mn-ea"/>
                <a:cs typeface="+mn-cs"/>
              </a:rPr>
              <a:t>The big downside is that each service you expose with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will get its own IP address, and you have to pay for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per exposed service, which can get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Layer 7</a:t>
            </a:r>
          </a:p>
          <a:p>
            <a:r>
              <a:rPr lang="en-US" sz="1200" b="0" i="0" u="none" strike="noStrike" kern="1200" dirty="0">
                <a:solidFill>
                  <a:schemeClr val="tx1"/>
                </a:solidFill>
                <a:effectLst/>
                <a:latin typeface="+mn-lt"/>
                <a:ea typeface="+mn-ea"/>
                <a:cs typeface="+mn-cs"/>
              </a:rPr>
              <a:t>Sub Domain or path reverse proxy</a:t>
            </a:r>
          </a:p>
          <a:p>
            <a:r>
              <a:rPr lang="en-US" sz="1200" b="0" i="0" u="none" strike="noStrike" kern="1200" dirty="0">
                <a:solidFill>
                  <a:schemeClr val="tx1"/>
                </a:solidFill>
                <a:effectLst/>
                <a:latin typeface="+mn-lt"/>
                <a:ea typeface="+mn-ea"/>
                <a:cs typeface="+mn-cs"/>
              </a:rPr>
              <a:t>Implementation == Ingress controller</a:t>
            </a:r>
          </a:p>
          <a:p>
            <a:r>
              <a:rPr lang="en-US" sz="1200" b="0" i="0" u="none" strike="noStrike" kern="1200" dirty="0">
                <a:solidFill>
                  <a:schemeClr val="tx1"/>
                </a:solidFill>
                <a:effectLst/>
                <a:latin typeface="+mn-lt"/>
                <a:ea typeface="+mn-ea"/>
                <a:cs typeface="+mn-cs"/>
              </a:rPr>
              <a:t>Nginx == industry standard</a:t>
            </a:r>
          </a:p>
          <a:p>
            <a:r>
              <a:rPr lang="en-US" sz="1200" b="0" i="0" u="none" strike="noStrike" kern="1200" dirty="0">
                <a:solidFill>
                  <a:schemeClr val="tx1"/>
                </a:solidFill>
                <a:effectLst/>
                <a:latin typeface="+mn-lt"/>
                <a:ea typeface="+mn-ea"/>
                <a:cs typeface="+mn-cs"/>
              </a:rPr>
              <a:t>Azure App Gateway ingress controller now exists too</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dirty="0" err="1">
                <a:solidFill>
                  <a:schemeClr val="tx1"/>
                </a:solidFill>
                <a:effectLst/>
                <a:latin typeface="+mn-lt"/>
                <a:ea typeface="+mn-ea"/>
                <a:cs typeface="+mn-cs"/>
              </a:rPr>
              <a:t>entrypoint</a:t>
            </a:r>
            <a:r>
              <a:rPr lang="en-US" sz="1200" b="0" i="0" u="none" strike="noStrike" kern="1200" dirty="0">
                <a:solidFill>
                  <a:schemeClr val="tx1"/>
                </a:solidFill>
                <a:effectLst/>
                <a:latin typeface="+mn-lt"/>
                <a:ea typeface="+mn-ea"/>
                <a:cs typeface="+mn-cs"/>
              </a:rPr>
              <a:t> into your cluster.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dirty="0">
                <a:solidFill>
                  <a:schemeClr val="tx1"/>
                </a:solidFill>
                <a:effectLst/>
                <a:latin typeface="+mn-lt"/>
                <a:ea typeface="+mn-ea"/>
                <a:cs typeface="+mn-cs"/>
                <a:hlinkClick r:id="rId3"/>
              </a:rPr>
              <a:t>Google Cloud Load Balancer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Nginx</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Contour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Istio</a:t>
            </a:r>
            <a:r>
              <a:rPr lang="en-US" sz="1200" b="0" i="0" u="none" strike="noStrike" kern="1200" dirty="0">
                <a:solidFill>
                  <a:schemeClr val="tx1"/>
                </a:solidFill>
                <a:effectLst/>
                <a:latin typeface="+mn-lt"/>
                <a:ea typeface="+mn-ea"/>
                <a:cs typeface="+mn-cs"/>
              </a:rPr>
              <a:t>, and more.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plugins for Ingress controllers, like the </a:t>
            </a:r>
            <a:r>
              <a:rPr lang="en-US" sz="1200" b="0" i="0" u="none" strike="noStrike" kern="1200" dirty="0">
                <a:solidFill>
                  <a:schemeClr val="tx1"/>
                </a:solidFill>
                <a:effectLst/>
                <a:latin typeface="+mn-lt"/>
                <a:ea typeface="+mn-ea"/>
                <a:cs typeface="+mn-cs"/>
                <a:hlinkClick r:id="rId7"/>
              </a:rPr>
              <a:t>cert-manager</a:t>
            </a:r>
            <a:r>
              <a:rPr lang="en-US" sz="1200" b="0" i="0" u="none" strike="noStrike" kern="1200" dirty="0">
                <a:solidFill>
                  <a:schemeClr val="tx1"/>
                </a:solidFill>
                <a:effectLst/>
                <a:latin typeface="+mn-lt"/>
                <a:ea typeface="+mn-ea"/>
                <a:cs typeface="+mn-cs"/>
              </a:rPr>
              <a:t>, that can automatically provision SSL certificates for your services.</a:t>
            </a:r>
          </a:p>
          <a:p>
            <a:r>
              <a:rPr lang="en-US" sz="1200" b="0" i="0" u="none" strike="noStrike" kern="1200" dirty="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ACI requires </a:t>
            </a:r>
            <a:r>
              <a:rPr lang="en-US" sz="900" b="0" i="0" kern="1200">
                <a:solidFill>
                  <a:schemeClr val="tx1"/>
                </a:solidFill>
                <a:effectLst/>
                <a:latin typeface="Segoe UI Light" pitchFamily="34" charset="0"/>
                <a:ea typeface="+mn-ea"/>
                <a:cs typeface="+mn-cs"/>
              </a:rPr>
              <a:t>Advanced Networking</a:t>
            </a:r>
            <a:endParaRPr lang="en-US" sz="900" b="0" i="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0313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7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skule</a:t>
            </a:r>
            <a:r>
              <a:rPr lang="en-US" dirty="0"/>
              <a:t> Unix/C </a:t>
            </a:r>
            <a:r>
              <a:rPr lang="en-US" dirty="0" err="1"/>
              <a:t>Makefiles</a:t>
            </a:r>
            <a:endParaRPr lang="en-US" dirty="0"/>
          </a:p>
          <a:p>
            <a:r>
              <a:rPr lang="en-US" dirty="0"/>
              <a:t>DSL to build</a:t>
            </a:r>
          </a:p>
          <a:p>
            <a:r>
              <a:rPr lang="en-US" dirty="0"/>
              <a:t>FROM, RUN, CMD</a:t>
            </a:r>
          </a:p>
          <a:p>
            <a:r>
              <a:rPr lang="en-US" dirty="0"/>
              <a:t>Also: copy files, open ports, </a:t>
            </a:r>
            <a:r>
              <a:rPr lang="en-US"/>
              <a:t>attach storage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this visually.</a:t>
            </a:r>
          </a:p>
          <a:p>
            <a:endParaRPr lang="en-US" dirty="0"/>
          </a:p>
          <a:p>
            <a:r>
              <a:rPr lang="en-US" dirty="0"/>
              <a:t>Here you see the docker container engine communicates with the Container Registry to PUSH or PULL container images.</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is the public container registry from Docker</a:t>
            </a:r>
          </a:p>
          <a:p>
            <a:endParaRPr lang="en-US" dirty="0"/>
          </a:p>
          <a:p>
            <a:r>
              <a:rPr lang="en-US" dirty="0"/>
              <a:t>Azure Container Registry is a PaaS service from Azure that gives you a private registry to use with in an organization.</a:t>
            </a:r>
          </a:p>
          <a:p>
            <a:endParaRPr lang="en-US" dirty="0"/>
          </a:p>
          <a:p>
            <a:r>
              <a:rPr lang="en-US" dirty="0"/>
              <a:t>ACR is compatible with the docker CLI tool, so all of the standard docker commands (push, pull, </a:t>
            </a:r>
            <a:r>
              <a:rPr lang="en-US" dirty="0" err="1"/>
              <a:t>etc</a:t>
            </a:r>
            <a:r>
              <a:rPr lang="en-US" dirty="0"/>
              <a:t>) work with ACR.</a:t>
            </a:r>
          </a:p>
          <a:p>
            <a:r>
              <a:rPr lang="en-US" dirty="0"/>
              <a:t>This can be done securely using AAD authentication.</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99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want to optimize and scale!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there are a lot of problems as you run containers at scale:</a:t>
            </a:r>
          </a:p>
          <a:p>
            <a:pPr marL="171450" indent="-171450">
              <a:buFont typeface="Arial" panose="020B0604020202020204" pitchFamily="34" charset="0"/>
              <a:buChar char="•"/>
            </a:pPr>
            <a:r>
              <a:rPr lang="en-US" dirty="0"/>
              <a:t>Scheduling (how many instances of each container to run and where)</a:t>
            </a:r>
          </a:p>
          <a:p>
            <a:pPr marL="171450" indent="-171450">
              <a:buFont typeface="Arial" panose="020B0604020202020204" pitchFamily="34" charset="0"/>
              <a:buChar char="•"/>
            </a:pPr>
            <a:r>
              <a:rPr lang="en-US" dirty="0"/>
              <a:t>Scaling up/down</a:t>
            </a:r>
          </a:p>
          <a:p>
            <a:pPr marL="171450" indent="-171450">
              <a:buFont typeface="Arial" panose="020B0604020202020204" pitchFamily="34" charset="0"/>
              <a:buChar char="•"/>
            </a:pPr>
            <a:r>
              <a:rPr lang="en-US" dirty="0"/>
              <a:t>Replacing dead containers</a:t>
            </a:r>
          </a:p>
          <a:p>
            <a:pPr marL="171450" indent="-171450">
              <a:buFont typeface="Arial" panose="020B0604020202020204" pitchFamily="34" charset="0"/>
              <a:buChar char="•"/>
            </a:pPr>
            <a:r>
              <a:rPr lang="en-US" dirty="0"/>
              <a:t>Version updates</a:t>
            </a:r>
          </a:p>
          <a:p>
            <a:pPr marL="171450" indent="-171450">
              <a:buFont typeface="Arial" panose="020B0604020202020204" pitchFamily="34" charset="0"/>
              <a:buChar char="•"/>
            </a:pPr>
            <a:r>
              <a:rPr lang="en-US" dirty="0" err="1"/>
              <a:t>Etc</a:t>
            </a:r>
            <a:endParaRPr lang="en-US" dirty="0"/>
          </a:p>
          <a:p>
            <a:endParaRPr lang="en-US" dirty="0"/>
          </a:p>
          <a:p>
            <a:r>
              <a:rPr lang="en-US" dirty="0"/>
              <a:t>You’re going to need help with this!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6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introduce a container orchestrator to the picture!</a:t>
            </a:r>
          </a:p>
          <a:p>
            <a:endParaRPr lang="en-US" dirty="0"/>
          </a:p>
          <a:p>
            <a:r>
              <a:rPr lang="en-US" dirty="0"/>
              <a:t>What is a container orchestrator?</a:t>
            </a:r>
          </a:p>
          <a:p>
            <a:endParaRPr lang="en-US" dirty="0"/>
          </a:p>
          <a:p>
            <a:r>
              <a:rPr lang="en-US" dirty="0"/>
              <a:t>It’s just another piece of software…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software that acts as a control plane to manage a “cluster” of VMs and the deployment of containers on it.</a:t>
            </a:r>
          </a:p>
          <a:p>
            <a:endParaRPr lang="en-US" dirty="0"/>
          </a:p>
          <a:p>
            <a:r>
              <a:rPr lang="en-US" dirty="0"/>
              <a:t>All of those scale problems mentioned earlier can be handled by a container orchestrator.</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Container Orchestrator is just another piece of software that runs on a VM itself.</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orchestrators help with a long list of challenges</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31</a:t>
            </a:fld>
            <a:endParaRPr lang="en-US"/>
          </a:p>
        </p:txBody>
      </p:sp>
    </p:spTree>
    <p:extLst>
      <p:ext uri="{BB962C8B-B14F-4D97-AF65-F5344CB8AC3E}">
        <p14:creationId xmlns:p14="http://schemas.microsoft.com/office/powerpoint/2010/main" val="694346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orchestrator.</a:t>
            </a:r>
          </a:p>
          <a:p>
            <a:endParaRPr lang="en-US" dirty="0"/>
          </a:p>
          <a:p>
            <a:r>
              <a:rPr lang="en-US" dirty="0"/>
              <a:t>There have been quite a few other container orchestrators on the market.</a:t>
            </a:r>
          </a:p>
          <a:p>
            <a:pPr marL="171450" indent="-171450">
              <a:buFont typeface="Arial" panose="020B0604020202020204" pitchFamily="34" charset="0"/>
              <a:buChar char="•"/>
            </a:pPr>
            <a:r>
              <a:rPr lang="en-US" dirty="0"/>
              <a:t>DC/OS/Mesosphere</a:t>
            </a:r>
          </a:p>
          <a:p>
            <a:pPr marL="171450" indent="-171450">
              <a:buFont typeface="Arial" panose="020B0604020202020204" pitchFamily="34" charset="0"/>
              <a:buChar char="•"/>
            </a:pPr>
            <a:r>
              <a:rPr lang="en-US" dirty="0"/>
              <a:t>Docker Swarm</a:t>
            </a:r>
          </a:p>
          <a:p>
            <a:pPr marL="171450" indent="-171450">
              <a:buFont typeface="Arial" panose="020B0604020202020204" pitchFamily="34" charset="0"/>
              <a:buChar char="•"/>
            </a:pPr>
            <a:r>
              <a:rPr lang="en-US" dirty="0"/>
              <a:t>Azure Service Fabric is a container orchestrator!</a:t>
            </a:r>
          </a:p>
          <a:p>
            <a:pPr marL="0" indent="0">
              <a:buFont typeface="Arial" panose="020B0604020202020204" pitchFamily="34" charset="0"/>
              <a:buNone/>
            </a:pPr>
            <a:endParaRPr lang="en-US" dirty="0"/>
          </a:p>
          <a:p>
            <a:r>
              <a:rPr lang="en-US" dirty="0"/>
              <a:t>K8S: This is the orchestrator we focus on and safe to say it is the de-facto standard for container orchestrators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33</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control plane has historically been referred to as the “master” or “master node”.</a:t>
            </a:r>
          </a:p>
          <a:p>
            <a:endParaRPr lang="en-US" dirty="0"/>
          </a:p>
          <a:p>
            <a:r>
              <a:rPr lang="en-US" dirty="0"/>
              <a:t>You may see references to it in documentation this way.  </a:t>
            </a:r>
          </a:p>
          <a:p>
            <a:r>
              <a:rPr lang="en-US" dirty="0"/>
              <a:t>However, it is commonly referred to as the “Control Plane” lately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on out, we shall use the Kubernetes vocabulary.</a:t>
            </a:r>
          </a:p>
          <a:p>
            <a:endParaRPr lang="en-US" dirty="0"/>
          </a:p>
          <a:p>
            <a:r>
              <a:rPr lang="en-US" dirty="0"/>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35</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Convince the audience they should become developers and install tools locally!</a:t>
            </a:r>
          </a:p>
        </p:txBody>
      </p:sp>
      <p:sp>
        <p:nvSpPr>
          <p:cNvPr id="4" name="Slide Number Placeholder 3"/>
          <p:cNvSpPr>
            <a:spLocks noGrp="1"/>
          </p:cNvSpPr>
          <p:nvPr>
            <p:ph type="sldNum" sz="quarter" idx="5"/>
          </p:nvPr>
        </p:nvSpPr>
        <p:spPr/>
        <p:txBody>
          <a:bodyPr/>
          <a:lstStyle/>
          <a:p>
            <a:fld id="{1350404E-245B-4AEC-843D-8091A336220D}" type="slidenum">
              <a:rPr lang="en-US" smtClean="0"/>
              <a:t>6</a:t>
            </a:fld>
            <a:endParaRPr lang="en-US"/>
          </a:p>
        </p:txBody>
      </p:sp>
    </p:spTree>
    <p:extLst>
      <p:ext uri="{BB962C8B-B14F-4D97-AF65-F5344CB8AC3E}">
        <p14:creationId xmlns:p14="http://schemas.microsoft.com/office/powerpoint/2010/main" val="19325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nodes running your containers are regular Azure VMs that you pay an hourly rate for.  You will see these referred to as “worker nodes” or “agent nodes”.</a:t>
            </a:r>
          </a:p>
          <a:p>
            <a:endParaRPr lang="en-US" dirty="0"/>
          </a:p>
          <a:p>
            <a:r>
              <a:rPr lang="en-US" dirty="0"/>
              <a:t>A group of nodes of the same type (VM SKU size) is referred to as a “</a:t>
            </a:r>
            <a:r>
              <a:rPr lang="en-US" dirty="0" err="1"/>
              <a:t>nodepool</a:t>
            </a:r>
            <a:r>
              <a:rPr lang="en-US" dirty="0"/>
              <a:t>” in Kubernetes.  AKS implements all nodes as Azure VMs in an Azure VM Scale Set.  Thus, in Kubernetes:</a:t>
            </a:r>
          </a:p>
          <a:p>
            <a:endParaRPr lang="en-US" dirty="0"/>
          </a:p>
          <a:p>
            <a:r>
              <a:rPr lang="en-US" dirty="0"/>
              <a:t>Node = Azure VM</a:t>
            </a:r>
          </a:p>
          <a:p>
            <a:r>
              <a:rPr lang="en-US" dirty="0" err="1"/>
              <a:t>Nodepool</a:t>
            </a:r>
            <a:r>
              <a:rPr lang="en-US" dirty="0"/>
              <a:t> = Azure VM Scale Set</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AKS has integrated the Kubernetes CLI (</a:t>
            </a: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with the Azure CLI.</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These next two slides are examples of how they work together.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Pay no attention, as you will discover this in the next challenge!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portal creation, talk to each bit, especially:</a:t>
            </a:r>
          </a:p>
          <a:p>
            <a:pPr marL="171450" indent="-171450">
              <a:buFontTx/>
              <a:buChar char="-"/>
            </a:pPr>
            <a:r>
              <a:rPr lang="en-US" dirty="0"/>
              <a:t>Managed Identity vs. Service Principal</a:t>
            </a:r>
          </a:p>
          <a:p>
            <a:pPr marL="171450" indent="-171450">
              <a:buFontTx/>
              <a:buChar char="-"/>
            </a:pPr>
            <a:r>
              <a:rPr lang="en-US" dirty="0" err="1"/>
              <a:t>Nodepools</a:t>
            </a:r>
            <a:endParaRPr lang="en-US" dirty="0"/>
          </a:p>
          <a:p>
            <a:pPr marL="171450" indent="-171450">
              <a:buFontTx/>
              <a:buChar char="-"/>
            </a:pPr>
            <a:r>
              <a:rPr lang="en-US" dirty="0"/>
              <a:t>Networking, </a:t>
            </a:r>
            <a:r>
              <a:rPr lang="en-US" dirty="0" err="1"/>
              <a:t>kubenet</a:t>
            </a:r>
            <a:r>
              <a:rPr lang="en-US" dirty="0"/>
              <a:t> vs. CNI</a:t>
            </a:r>
          </a:p>
          <a:p>
            <a:r>
              <a:rPr lang="en-US" dirty="0"/>
              <a:t>Optional: Show command line, </a:t>
            </a:r>
            <a:r>
              <a:rPr lang="en-US" dirty="0" err="1"/>
              <a:t>aks</a:t>
            </a:r>
            <a:r>
              <a:rPr lang="en-US" dirty="0"/>
              <a:t> get-credentials, </a:t>
            </a:r>
            <a:r>
              <a:rPr lang="en-US" dirty="0" err="1"/>
              <a:t>aks</a:t>
            </a:r>
            <a:r>
              <a:rPr lang="en-US" dirty="0"/>
              <a:t> browse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029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covered WHAT Kubernetes is. (a “Container Orchestrator”)</a:t>
            </a:r>
          </a:p>
          <a:p>
            <a:r>
              <a:rPr lang="en-US" dirty="0"/>
              <a:t>We covered that it comes with its own collection of terminology (nodes instead of VMs, </a:t>
            </a:r>
            <a:r>
              <a:rPr lang="en-US" dirty="0" err="1"/>
              <a:t>nodepools</a:t>
            </a:r>
            <a:r>
              <a:rPr lang="en-US" dirty="0"/>
              <a:t> instead of VMSSs)</a:t>
            </a:r>
          </a:p>
          <a:p>
            <a:endParaRPr lang="en-US" dirty="0"/>
          </a:p>
          <a:p>
            <a:r>
              <a:rPr lang="en-US" dirty="0"/>
              <a:t>Now we will cover some of the fundamentals of Kubernetes and explore how it can be used.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19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full of many complexities.</a:t>
            </a:r>
          </a:p>
          <a:p>
            <a:r>
              <a:rPr lang="en-US" dirty="0"/>
              <a:t>Sometimes, to learn something really complex, you need to start by focusing on the simplest parts…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telling you to forget about ALL of them for now! </a:t>
            </a:r>
          </a:p>
          <a:p>
            <a:endParaRPr lang="en-US" dirty="0"/>
          </a:p>
          <a:p>
            <a:r>
              <a:rPr lang="en-US" dirty="0"/>
              <a:t>They’re just the stuff that makes Kubernetes run.  </a:t>
            </a:r>
          </a:p>
          <a:p>
            <a:endParaRPr lang="en-US" dirty="0"/>
          </a:p>
          <a:p>
            <a:r>
              <a:rPr lang="en-US" dirty="0"/>
              <a:t>You can read all about them in the docs, and probably will learn more about them as you become more familiar with the system.</a:t>
            </a:r>
          </a:p>
          <a:p>
            <a:endParaRPr lang="en-US" dirty="0"/>
          </a:p>
          <a:p>
            <a:r>
              <a:rPr lang="en-US" dirty="0"/>
              <a:t>But for today…  we want to focus on the core components and concepts.</a:t>
            </a:r>
          </a:p>
          <a:p>
            <a:r>
              <a:rPr lang="en-US" dirty="0"/>
              <a:t>IF you focus on these, you’ll get lost.</a:t>
            </a:r>
          </a:p>
          <a:p>
            <a:endParaRPr lang="en-US" dirty="0"/>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46</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6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47</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on one node in our cluster</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on our cluster…</a:t>
            </a:r>
          </a:p>
          <a:p>
            <a:endParaRPr lang="en-US" dirty="0"/>
          </a:p>
          <a:p>
            <a:r>
              <a:rPr lang="en-US" dirty="0"/>
              <a:t>You can see we have different numbers of each type of pod running.</a:t>
            </a:r>
          </a:p>
          <a:p>
            <a:endParaRPr lang="en-US" dirty="0"/>
          </a:p>
          <a:p>
            <a:r>
              <a:rPr lang="en-US" dirty="0"/>
              <a:t>One benefit of Kubernetes is that it is easy to independently scale each container/app.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Pods are metadata that define how the container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br>
              <a:rPr lang="en-US" dirty="0"/>
            </a:br>
            <a:br>
              <a:rPr lang="en-US" dirty="0"/>
            </a:br>
            <a:r>
              <a:rPr lang="en-US" dirty="0"/>
              <a:t>Kubernetes keeps a database of all of the configuration information.  </a:t>
            </a:r>
            <a:br>
              <a:rPr lang="en-US" dirty="0"/>
            </a:br>
            <a:r>
              <a:rPr lang="en-US" dirty="0"/>
              <a:t>The “label” you give to a Pod makes it possible for Kubernetes to keep track of all instances of that type of pod running in the cluster.</a:t>
            </a:r>
          </a:p>
          <a:p>
            <a:pPr marL="228600" indent="-228600">
              <a:buAutoNum type="arabicPeriod"/>
            </a:pPr>
            <a:endParaRPr lang="en-US" dirty="0"/>
          </a:p>
          <a:p>
            <a:pPr marL="228600" indent="-228600">
              <a:buAutoNum type="arabicPeriod"/>
            </a:pPr>
            <a:r>
              <a:rPr lang="en-US" dirty="0"/>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deploy a pod?? With a deployment. Again, more metadata.</a:t>
            </a:r>
          </a:p>
          <a:p>
            <a:endParaRPr lang="en-US" dirty="0"/>
          </a:p>
          <a:p>
            <a:r>
              <a:rPr lang="en-US" dirty="0"/>
              <a:t>In Kubernetes, an instance of a pod is called a “replica”.  </a:t>
            </a:r>
          </a:p>
          <a:p>
            <a:r>
              <a:rPr lang="en-US" dirty="0"/>
              <a:t>Just like VMs are called nodes, instances are called “replicas”  </a:t>
            </a:r>
          </a:p>
          <a:p>
            <a:endParaRPr lang="en-US" dirty="0"/>
          </a:p>
          <a:p>
            <a:r>
              <a:rPr lang="en-US" dirty="0"/>
              <a:t>Kubernetes is a language onto itself.</a:t>
            </a:r>
          </a:p>
          <a:p>
            <a:endParaRPr lang="en-US" dirty="0"/>
          </a:p>
          <a:p>
            <a:r>
              <a:rPr lang="en-US" dirty="0"/>
              <a:t>Replicas == scale == desired state (more on that later)</a:t>
            </a:r>
          </a:p>
          <a:p>
            <a:endParaRPr lang="en-US" dirty="0"/>
          </a:p>
          <a:p>
            <a:r>
              <a:rPr lang="en-US" dirty="0"/>
              <a:t>WHY you want one container per pod: Because pod is the unit of scale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lose an entire node, Kubernetes will try to maintain the desired state of “2” replicas by scheduling a replacement pod on any other node that has capacity to run it.</a:t>
            </a:r>
          </a:p>
          <a:p>
            <a:endParaRPr lang="en-US" dirty="0"/>
          </a:p>
          <a:p>
            <a:r>
              <a:rPr lang="en-US" dirty="0"/>
              <a:t>There’s another Kubernetes term:  “scheduling” == “deploying” a pod.</a:t>
            </a:r>
          </a:p>
          <a:p>
            <a:endParaRPr lang="en-US" dirty="0"/>
          </a:p>
          <a:p>
            <a:r>
              <a:rPr lang="en-US" dirty="0"/>
              <a:t>Side note: Respawning dead nodes is one of the things that AKS does for you, otherwise it would be a manual process of detection and remediation.</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concept: SERVICES</a:t>
            </a:r>
          </a:p>
          <a:p>
            <a:r>
              <a:rPr lang="en-US" dirty="0"/>
              <a:t>A load balancer for pods</a:t>
            </a:r>
          </a:p>
          <a:p>
            <a:r>
              <a:rPr lang="en-US" dirty="0"/>
              <a:t>Metadata that describes how to reach a pod, any number of replicas (instances).</a:t>
            </a:r>
          </a:p>
          <a:p>
            <a:r>
              <a:rPr lang="en-US" dirty="0"/>
              <a:t>Internal or External</a:t>
            </a:r>
          </a:p>
          <a:p>
            <a:r>
              <a:rPr lang="en-US" dirty="0"/>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service in our cluster:</a:t>
            </a:r>
          </a:p>
          <a:p>
            <a:pPr marL="171450" indent="-171450">
              <a:buFont typeface="Arial" panose="020B0604020202020204" pitchFamily="34" charset="0"/>
              <a:buChar char="•"/>
            </a:pPr>
            <a:r>
              <a:rPr lang="en-US" dirty="0"/>
              <a:t>It is an abstract grouping of the pods running ratings-web </a:t>
            </a:r>
          </a:p>
          <a:p>
            <a:pPr marL="171450" indent="-171450">
              <a:buFont typeface="Arial" panose="020B0604020202020204" pitchFamily="34" charset="0"/>
              <a:buChar char="•"/>
            </a:pPr>
            <a:r>
              <a:rPr lang="en-US" dirty="0"/>
              <a:t>It has its own endpoint which proxies across the pods.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container, you have TWO things to deploy… </a:t>
            </a:r>
          </a:p>
          <a:p>
            <a:pPr marL="171450" indent="-171450">
              <a:buFont typeface="Arial" panose="020B0604020202020204" pitchFamily="34" charset="0"/>
              <a:buChar char="•"/>
            </a:pPr>
            <a:r>
              <a:rPr lang="en-US" dirty="0"/>
              <a:t>deployment config</a:t>
            </a:r>
          </a:p>
          <a:p>
            <a:pPr marL="171450" indent="-171450">
              <a:buFont typeface="Arial" panose="020B0604020202020204" pitchFamily="34" charset="0"/>
              <a:buChar char="•"/>
            </a:pPr>
            <a:r>
              <a:rPr lang="en-US" dirty="0"/>
              <a:t>service config</a:t>
            </a:r>
          </a:p>
          <a:p>
            <a:endParaRPr lang="en-US" dirty="0"/>
          </a:p>
          <a:p>
            <a:r>
              <a:rPr lang="en-US" dirty="0"/>
              <a:t>Kubernetes config files are YAML format.  (YAML == Yet Another Markup Language)</a:t>
            </a:r>
          </a:p>
          <a:p>
            <a:endParaRPr lang="en-US" dirty="0"/>
          </a:p>
          <a:p>
            <a:r>
              <a:rPr lang="en-US" dirty="0"/>
              <a:t>Easier than XML. </a:t>
            </a:r>
          </a:p>
          <a:p>
            <a:r>
              <a:rPr lang="en-US" dirty="0"/>
              <a:t>Easier than JSON.</a:t>
            </a:r>
          </a:p>
          <a:p>
            <a:endParaRPr lang="en-US" dirty="0"/>
          </a:p>
          <a:p>
            <a:r>
              <a:rPr lang="en-US" dirty="0"/>
              <a:t>But still picky on things like tabs vs spaces and line indentations.</a:t>
            </a:r>
          </a:p>
          <a:p>
            <a:endParaRPr lang="en-US" dirty="0"/>
          </a:p>
          <a:p>
            <a:r>
              <a:rPr lang="en-US" dirty="0"/>
              <a:t>If you use the VS Code extension for Kubernetes YAML files, you get great </a:t>
            </a:r>
            <a:r>
              <a:rPr lang="en-US" dirty="0" err="1"/>
              <a:t>intellisense</a:t>
            </a:r>
            <a:r>
              <a:rPr lang="en-US" dirty="0"/>
              <a:t> &amp; code-completion.</a:t>
            </a:r>
          </a:p>
          <a:p>
            <a:r>
              <a:rPr lang="en-US" dirty="0"/>
              <a:t>This will help you avoid common syntax errors that only show up when you try to APPLY the config files.</a:t>
            </a:r>
          </a:p>
          <a:p>
            <a:endParaRPr lang="en-US" dirty="0"/>
          </a:p>
          <a:p>
            <a:r>
              <a:rPr lang="en-US" dirty="0"/>
              <a:t>Kubernetes is managed almost entirely via the </a:t>
            </a:r>
            <a:r>
              <a:rPr lang="en-US" dirty="0" err="1"/>
              <a:t>Kubectl</a:t>
            </a:r>
            <a:r>
              <a:rPr lang="en-US" dirty="0"/>
              <a:t> CLI tool.</a:t>
            </a:r>
          </a:p>
          <a:p>
            <a:r>
              <a:rPr lang="en-US" dirty="0" err="1"/>
              <a:t>Kubectl</a:t>
            </a:r>
            <a:r>
              <a:rPr lang="en-US" dirty="0"/>
              <a:t> interacts directly with the Kubernetes Control Plane which manages the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00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120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 is a service that lets you run Containers on Azure Infrastructure.</a:t>
            </a:r>
          </a:p>
          <a:p>
            <a:r>
              <a:rPr lang="en-US" dirty="0"/>
              <a:t>You don’t worry about VMs.   Just run containers…  as a service!</a:t>
            </a:r>
          </a:p>
          <a:p>
            <a:endParaRPr lang="en-US" dirty="0"/>
          </a:p>
          <a:p>
            <a:r>
              <a:rPr lang="en-US" dirty="0"/>
              <a:t>Microsoft INNOVATION – virtual nodes</a:t>
            </a:r>
          </a:p>
          <a:p>
            <a:r>
              <a:rPr lang="en-US" dirty="0"/>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64</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that there are TWO ways to do updates…</a:t>
            </a:r>
          </a:p>
          <a:p>
            <a:br>
              <a:rPr lang="en-US" dirty="0"/>
            </a:br>
            <a:r>
              <a:rPr lang="en-US" dirty="0"/>
              <a:t>Rolling</a:t>
            </a:r>
          </a:p>
          <a:p>
            <a:r>
              <a:rPr lang="en-US"/>
              <a:t>Blue/Green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128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reviewing what a Virtual Machine is…</a:t>
            </a:r>
          </a:p>
          <a:p>
            <a:endParaRPr lang="en-US" dirty="0"/>
          </a:p>
          <a:p>
            <a:r>
              <a:rPr lang="en-US" dirty="0"/>
              <a:t>We have a physical server which runs a Host OS (Linux or Windows)</a:t>
            </a:r>
          </a:p>
          <a:p>
            <a:r>
              <a:rPr lang="en-US" dirty="0"/>
              <a:t>The Host OS runs a Hypervisor (Hyper-V, VMWare, </a:t>
            </a:r>
            <a:r>
              <a:rPr lang="en-US" dirty="0" err="1"/>
              <a:t>etc</a:t>
            </a:r>
            <a:r>
              <a:rPr lang="en-US" dirty="0"/>
              <a:t>)</a:t>
            </a:r>
          </a:p>
          <a:p>
            <a:r>
              <a:rPr lang="en-US" dirty="0"/>
              <a:t>The Hypervisor can then run one or more Virtual Machines.</a:t>
            </a:r>
          </a:p>
          <a:p>
            <a:endParaRPr lang="en-US" dirty="0"/>
          </a:p>
          <a:p>
            <a:r>
              <a:rPr lang="en-US" dirty="0"/>
              <a:t>A Virtual Machine (the yellow box) is given an isolated &amp; allocated set of resources from the underlying physical server (CPU, Memory, Storage)</a:t>
            </a:r>
          </a:p>
          <a:p>
            <a:endParaRPr lang="en-US" dirty="0"/>
          </a:p>
          <a:p>
            <a:r>
              <a:rPr lang="en-US" dirty="0"/>
              <a:t>The Virtual Machine runs a “Guest OS” (Windows or Linux)</a:t>
            </a:r>
          </a:p>
          <a:p>
            <a:r>
              <a:rPr lang="en-US" dirty="0"/>
              <a:t>The VM can then have software installed on to it.</a:t>
            </a:r>
          </a:p>
          <a:p>
            <a:endParaRPr lang="en-US" dirty="0"/>
          </a:p>
          <a:p>
            <a:r>
              <a:rPr lang="en-US" dirty="0"/>
              <a:t>The VM is stored as an IMAGE file, which can then be transferred and run on any other physical server with the same hypervisor.</a:t>
            </a:r>
          </a:p>
          <a:p>
            <a:r>
              <a:rPr lang="en-US" dirty="0"/>
              <a:t>In Azure, image files are called VHDs.  In AWS they are called AMIs.  </a:t>
            </a:r>
          </a:p>
          <a:p>
            <a:endParaRPr lang="en-US" dirty="0"/>
          </a:p>
          <a:p>
            <a:r>
              <a:rPr lang="en-US" dirty="0"/>
              <a:t>VM Characteristics:</a:t>
            </a:r>
          </a:p>
          <a:p>
            <a:pPr marL="171450" indent="-171450">
              <a:buFont typeface="Arial" panose="020B0604020202020204" pitchFamily="34" charset="0"/>
              <a:buChar char="•"/>
            </a:pPr>
            <a:r>
              <a:rPr lang="en-US" dirty="0"/>
              <a:t>VMs are portable.</a:t>
            </a:r>
          </a:p>
          <a:p>
            <a:pPr marL="171450" indent="-171450">
              <a:buFont typeface="Arial" panose="020B0604020202020204" pitchFamily="34" charset="0"/>
              <a:buChar char="•"/>
            </a:pPr>
            <a:r>
              <a:rPr lang="en-US" dirty="0"/>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dirty="0"/>
              <a:t>VMs are the “unit of deployment” which enabled Cloud Computing to be possible.</a:t>
            </a:r>
          </a:p>
          <a:p>
            <a:pPr marL="171450" indent="-171450">
              <a:buFont typeface="Arial" panose="020B0604020202020204" pitchFamily="34" charset="0"/>
              <a:buChar char="•"/>
            </a:pPr>
            <a:r>
              <a:rPr lang="en-US" dirty="0"/>
              <a:t>VMs take multiple minutes to deploy and start up</a:t>
            </a:r>
          </a:p>
          <a:p>
            <a:pPr marL="0" indent="0">
              <a:buFont typeface="Arial" panose="020B0604020202020204" pitchFamily="34" charset="0"/>
              <a:buNone/>
            </a:pPr>
            <a:endParaRPr lang="en-US" dirty="0"/>
          </a:p>
          <a:p>
            <a:r>
              <a:rPr lang="en-US" dirty="0"/>
              <a:t>Typically, VMs are dedicated to having a single app.</a:t>
            </a:r>
          </a:p>
          <a:p>
            <a:r>
              <a:rPr lang="en-US" dirty="0"/>
              <a:t>This is to avoid functional conflicts that happen between apps.</a:t>
            </a:r>
          </a:p>
          <a:p>
            <a:endParaRPr lang="en-US" dirty="0"/>
          </a:p>
          <a:p>
            <a:r>
              <a:rPr lang="en-US" dirty="0"/>
              <a:t>For example: </a:t>
            </a:r>
          </a:p>
          <a:p>
            <a:endParaRPr lang="en-US" dirty="0"/>
          </a:p>
          <a:p>
            <a:r>
              <a:rPr lang="en-US" dirty="0"/>
              <a:t>If App A &amp; App B are deployed onto the same VM and use a shared library, if one app updates the shared library, it could cause the other app to fail.</a:t>
            </a:r>
            <a:br>
              <a:rPr lang="en-US" dirty="0"/>
            </a:br>
            <a:br>
              <a:rPr lang="en-US" dirty="0"/>
            </a:br>
            <a:r>
              <a:rPr lang="en-US" dirty="0"/>
              <a:t>Let’s take a look at containers and the benefits they bring to the table…</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current v1 of the running out. We call this our “blue” state.</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head room to do this</a:t>
            </a:r>
          </a:p>
          <a:p>
            <a:r>
              <a:rPr lang="en-US" dirty="0"/>
              <a:t>No need to drain old connections before continuing with the update</a:t>
            </a:r>
          </a:p>
          <a:p>
            <a:endParaRPr lang="en-US" dirty="0"/>
          </a:p>
          <a:p>
            <a:r>
              <a:rPr lang="en-US" dirty="0"/>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71</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70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we have a single VM with a Guest OS on it.</a:t>
            </a:r>
          </a:p>
          <a:p>
            <a:endParaRPr lang="en-US" dirty="0"/>
          </a:p>
          <a:p>
            <a:r>
              <a:rPr lang="en-US" dirty="0"/>
              <a:t>We add a “container engine”.</a:t>
            </a:r>
          </a:p>
          <a:p>
            <a:endParaRPr lang="en-US" dirty="0"/>
          </a:p>
          <a:p>
            <a:r>
              <a:rPr lang="en-US" dirty="0"/>
              <a:t>The container engine acts similar to a hypervisor within the OS, except instead of VMs, it lets us run containers.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container (in the blue </a:t>
            </a:r>
            <a:r>
              <a:rPr lang="en-US" dirty="0" err="1"/>
              <a:t>blox</a:t>
            </a:r>
            <a:r>
              <a:rPr lang="en-US" dirty="0"/>
              <a:t>).</a:t>
            </a:r>
          </a:p>
          <a:p>
            <a:endParaRPr lang="en-US" dirty="0"/>
          </a:p>
          <a:p>
            <a:endParaRPr lang="en-US" dirty="0"/>
          </a:p>
          <a:p>
            <a:pPr marL="342900" indent="-228600">
              <a:lnSpc>
                <a:spcPct val="90000"/>
              </a:lnSpc>
              <a:spcAft>
                <a:spcPts val="600"/>
              </a:spcAft>
              <a:buFont typeface="Arial" panose="020B0604020202020204" pitchFamily="34" charset="0"/>
              <a:buChar char="•"/>
            </a:pPr>
            <a:r>
              <a:rPr lang="en-US" sz="1200" b="1" dirty="0">
                <a:latin typeface="Segoe UI" panose="020B0502040204020203" pitchFamily="34" charset="0"/>
                <a:cs typeface="Segoe UI" panose="020B0502040204020203" pitchFamily="34" charset="0"/>
              </a:rPr>
              <a:t>Containers are a method of operating system virtualization that allow you to run an application and its dependencies in resource-isolated processes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A container allows you to package up an application and all of its dependencies (libraries, </a:t>
            </a:r>
            <a:r>
              <a:rPr lang="en-US" sz="1200" dirty="0" err="1"/>
              <a:t>etc</a:t>
            </a:r>
            <a:r>
              <a:rPr lang="en-US" sz="1200" dirty="0"/>
              <a:t>) into an IMAGE file.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Like a VM, the great thing about Containers are that they are PORTABLE.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Once you have a container image, you can deploy that container to any VM with the same container engine and it should “just work”.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When you run a container, it starts up almost instantly.  Usually within seconds, not minutes.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200" dirty="0"/>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dirty="0"/>
              <a:t>This brings a lot of benefits… (next slide)</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034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Think of helm charts like rpm’s or deb’s…. Packaged up unit of deployment.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Makes it easy to install, version and rollback.</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 </a:t>
            </a:r>
            <a:r>
              <a:rPr lang="en-US" sz="1100" b="0" i="0" kern="1200" dirty="0" err="1">
                <a:solidFill>
                  <a:schemeClr val="tx1"/>
                </a:solidFill>
                <a:effectLst/>
                <a:latin typeface="Segoe UI Light" pitchFamily="34" charset="0"/>
                <a:ea typeface="+mn-ea"/>
                <a:cs typeface="+mn-cs"/>
              </a:rPr>
              <a:t>Chart.yml</a:t>
            </a:r>
            <a:r>
              <a:rPr lang="en-US" sz="1100" b="0" i="0" kern="1200" dirty="0">
                <a:solidFill>
                  <a:schemeClr val="tx1"/>
                </a:solidFill>
                <a:effectLst/>
                <a:latin typeface="Segoe UI Light" pitchFamily="34" charset="0"/>
                <a:ea typeface="+mn-ea"/>
                <a:cs typeface="+mn-cs"/>
              </a:rPr>
              <a:t> defines everything.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Apps don’t step on each other (because they each have their own copy of any shared libraries)</a:t>
            </a:r>
          </a:p>
          <a:p>
            <a:pPr marL="171450" indent="-171450">
              <a:buFont typeface="Arial" panose="020B0604020202020204" pitchFamily="34" charset="0"/>
              <a:buChar char="•"/>
            </a:pPr>
            <a:r>
              <a:rPr lang="en-US" dirty="0"/>
              <a:t>Apps/containers can be updated independently of each other.</a:t>
            </a:r>
          </a:p>
          <a:p>
            <a:pPr marL="171450" indent="-171450">
              <a:buFont typeface="Arial" panose="020B0604020202020204" pitchFamily="34" charset="0"/>
              <a:buChar char="•"/>
            </a:pPr>
            <a:r>
              <a:rPr lang="en-US" dirty="0"/>
              <a:t>This allows us to slice up the OS and run multiple apps on a single VM!  Achieving better density and use of resources.</a:t>
            </a:r>
          </a:p>
          <a:p>
            <a:pPr marL="171450" indent="-171450">
              <a:buFont typeface="Arial" panose="020B0604020202020204" pitchFamily="34" charset="0"/>
              <a:buChar char="•"/>
            </a:pPr>
            <a:r>
              <a:rPr lang="en-US" dirty="0"/>
              <a:t>NOTE:</a:t>
            </a:r>
          </a:p>
          <a:p>
            <a:pPr marL="628650" lvl="1" indent="-171450">
              <a:buFont typeface="Arial" panose="020B0604020202020204" pitchFamily="34" charset="0"/>
              <a:buChar char="•"/>
            </a:pPr>
            <a:r>
              <a:rPr lang="en-US" dirty="0"/>
              <a:t>While apps won’t step on each other functionally, they CAN compete for resources within the VM (CPU/Memory)</a:t>
            </a:r>
          </a:p>
          <a:p>
            <a:pPr marL="171450" lvl="0" indent="-171450">
              <a:buFont typeface="Arial" panose="020B0604020202020204" pitchFamily="34" charset="0"/>
              <a:buChar char="•"/>
            </a:pPr>
            <a:r>
              <a:rPr lang="en-US" dirty="0"/>
              <a:t>Containers are OS-specific.  While portable, in general:</a:t>
            </a:r>
          </a:p>
          <a:p>
            <a:pPr marL="628650" lvl="1" indent="-171450">
              <a:buFont typeface="Arial" panose="020B0604020202020204" pitchFamily="34" charset="0"/>
              <a:buChar char="•"/>
            </a:pPr>
            <a:r>
              <a:rPr lang="en-US" dirty="0"/>
              <a:t>Windows containers can only run on Windows VMs</a:t>
            </a:r>
          </a:p>
          <a:p>
            <a:pPr marL="628650" lvl="1" indent="-171450">
              <a:buFont typeface="Arial" panose="020B0604020202020204" pitchFamily="34" charset="0"/>
              <a:buChar char="•"/>
            </a:pPr>
            <a:r>
              <a:rPr lang="en-US" dirty="0"/>
              <a:t>Linux containers can only run on Linux VMs*</a:t>
            </a:r>
          </a:p>
          <a:p>
            <a:pPr marL="1085850" lvl="2" indent="-171450">
              <a:buFont typeface="Arial" panose="020B0604020202020204" pitchFamily="34" charset="0"/>
              <a:buChar char="•"/>
            </a:pPr>
            <a:r>
              <a:rPr lang="en-US" dirty="0"/>
              <a:t>* - It IS technically possible to run Linux containers on Windows with developer tools, however, they are usually run on Linux VMs in production environments.</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Every container has an isolated view and gets</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Own root directory</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eth0 network interface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its own PID0</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Kernel features to accomplish this:</a:t>
            </a:r>
          </a:p>
          <a:p>
            <a:pPr marL="800100" lvl="1" indent="-228600">
              <a:lnSpc>
                <a:spcPct val="90000"/>
              </a:lnSpc>
              <a:spcAft>
                <a:spcPts val="600"/>
              </a:spcAft>
              <a:buFont typeface="Arial" panose="020B0604020202020204" pitchFamily="34" charset="0"/>
              <a:buChar char="•"/>
            </a:pPr>
            <a:r>
              <a:rPr lang="en-US" sz="2000" dirty="0" err="1">
                <a:latin typeface="Segoe UI Light" charset="0"/>
                <a:ea typeface="Segoe UI Light" charset="0"/>
                <a:cs typeface="Segoe UI Light" charset="0"/>
              </a:rPr>
              <a:t>cgroups</a:t>
            </a:r>
            <a:r>
              <a:rPr lang="en-US" sz="2000" dirty="0">
                <a:latin typeface="Segoe UI Light" charset="0"/>
                <a:ea typeface="Segoe UI Light" charset="0"/>
                <a:cs typeface="Segoe UI Light" charset="0"/>
              </a:rPr>
              <a:t>: limiting what you can use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namespaces: limiting what you can view</a:t>
            </a:r>
          </a:p>
          <a:p>
            <a:pPr marL="171450" lvl="0" indent="-171450">
              <a:buFont typeface="Arial" panose="020B0604020202020204" pitchFamily="34" charset="0"/>
              <a:buChar char="•"/>
            </a:pPr>
            <a:r>
              <a:rPr lang="en-US" dirty="0"/>
              <a:t>When running containers on a VM, you need to manually configure access to them with a tool like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6753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have services</a:t>
            </a:r>
          </a:p>
          <a:p>
            <a:r>
              <a:rPr lang="en-US" dirty="0"/>
              <a:t>Imagine we talk directly… what happens on death?</a:t>
            </a:r>
          </a:p>
          <a:p>
            <a:r>
              <a:rPr lang="en-US" dirty="0"/>
              <a:t>New pod different IP</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abstraction…. With reliable IP/DNS/Port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Master" Target="../slideMasters/slideMaster14.xml"/><Relationship Id="rId4" Type="http://schemas.openxmlformats.org/officeDocument/2006/relationships/image" Target="../media/image65.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6.jpg"/><Relationship Id="rId1" Type="http://schemas.openxmlformats.org/officeDocument/2006/relationships/slideMaster" Target="../slideMasters/slideMaster14.xml"/><Relationship Id="rId4" Type="http://schemas.openxmlformats.org/officeDocument/2006/relationships/image" Target="../media/image67.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3/22/2022</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3/22/2022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3/22/2022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3/22/2022</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3/22/2022</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3/22/2022</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497199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977942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559408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6815424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0919699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9910086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699998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8712967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0608854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44173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79593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4903798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3568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13376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915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11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581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699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839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248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3794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04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957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8948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979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88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30814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1041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98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21900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210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7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99324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537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68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2987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22/03/2022</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image" Target="../media/image1.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theme" Target="../theme/theme12.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13.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59.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image" Target="../media/image62.emf"/><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theme" Target="../theme/theme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677929"/>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822309"/>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3/22/2022</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9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3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29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39.xml"/><Relationship Id="rId5" Type="http://schemas.openxmlformats.org/officeDocument/2006/relationships/image" Target="../media/image134.png"/><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39.xml"/><Relationship Id="rId5" Type="http://schemas.openxmlformats.org/officeDocument/2006/relationships/image" Target="../media/image136.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40.png"/><Relationship Id="rId2" Type="http://schemas.openxmlformats.org/officeDocument/2006/relationships/notesSlide" Target="../notesSlides/notesSlide99.xml"/><Relationship Id="rId1" Type="http://schemas.openxmlformats.org/officeDocument/2006/relationships/slideLayout" Target="../slideLayouts/slideLayout39.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3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3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9.xml"/><Relationship Id="rId5" Type="http://schemas.openxmlformats.org/officeDocument/2006/relationships/image" Target="../media/image146.png"/><Relationship Id="rId4" Type="http://schemas.openxmlformats.org/officeDocument/2006/relationships/image" Target="../media/image145.png"/></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39.xml"/><Relationship Id="rId5" Type="http://schemas.openxmlformats.org/officeDocument/2006/relationships/image" Target="../media/image148.png"/><Relationship Id="rId4" Type="http://schemas.openxmlformats.org/officeDocument/2006/relationships/image" Target="../media/image147.pn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105.xml"/><Relationship Id="rId1" Type="http://schemas.openxmlformats.org/officeDocument/2006/relationships/slideLayout" Target="../slideLayouts/slideLayout39.xml"/><Relationship Id="rId6" Type="http://schemas.openxmlformats.org/officeDocument/2006/relationships/image" Target="../media/image103.png"/><Relationship Id="rId5" Type="http://schemas.openxmlformats.org/officeDocument/2006/relationships/image" Target="../media/image150.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56.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29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8.xml"/></Relationships>
</file>

<file path=ppt/slides/_rels/slide1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9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08.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9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31.xml"/><Relationship Id="rId1" Type="http://schemas.openxmlformats.org/officeDocument/2006/relationships/slideLayout" Target="../slideLayouts/slideLayout165.xml"/></Relationships>
</file>

<file path=ppt/slides/_rels/slide3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2.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3.xml"/><Relationship Id="rId1" Type="http://schemas.openxmlformats.org/officeDocument/2006/relationships/slideLayout" Target="../slideLayouts/slideLayout165.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6.xml"/><Relationship Id="rId5" Type="http://schemas.openxmlformats.org/officeDocument/2006/relationships/image" Target="../media/image73.JPG"/><Relationship Id="rId4" Type="http://schemas.openxmlformats.org/officeDocument/2006/relationships/image" Target="../media/image72.JP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9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96.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9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9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10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9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96.xml"/></Relationships>
</file>

<file path=ppt/slides/_rels/slide7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6.wdp"/><Relationship Id="rId9" Type="http://schemas.openxmlformats.org/officeDocument/2006/relationships/image" Target="../media/image96.png"/></Relationships>
</file>

<file path=ppt/slides/_rels/slide7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3.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66.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5.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92.png"/></Relationships>
</file>

<file path=ppt/slides/_rels/slide75.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diagramColors" Target="../diagrams/colors2.xml"/><Relationship Id="rId12"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7.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5.png"/></Relationships>
</file>

<file path=ppt/slides/_rels/slide7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diagramColors" Target="../diagrams/colors3.xml"/><Relationship Id="rId12" Type="http://schemas.openxmlformats.org/officeDocument/2006/relationships/image" Target="../media/image97.png"/><Relationship Id="rId2" Type="http://schemas.openxmlformats.org/officeDocument/2006/relationships/notesSlide" Target="../notesSlides/notesSlide68.xml"/><Relationship Id="rId16" Type="http://schemas.openxmlformats.org/officeDocument/2006/relationships/image" Target="../media/image102.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100.png"/><Relationship Id="rId5" Type="http://schemas.openxmlformats.org/officeDocument/2006/relationships/diagramLayout" Target="../diagrams/layout3.xml"/><Relationship Id="rId15" Type="http://schemas.openxmlformats.org/officeDocument/2006/relationships/image" Target="../media/image101.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5.png"/><Relationship Id="rId1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hyperlink" Target="http://laprofessoressavirisponde.blogspot.it/2013/07/" TargetMode="Externa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3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49.xml"/><Relationship Id="rId4" Type="http://schemas.openxmlformats.org/officeDocument/2006/relationships/image" Target="../media/image75.jpe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39.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9.xml"/><Relationship Id="rId5" Type="http://schemas.openxmlformats.org/officeDocument/2006/relationships/image" Target="../media/image111.png"/><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39.xm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39.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39.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16.png"/><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39.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39.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39.xml"/><Relationship Id="rId5" Type="http://schemas.openxmlformats.org/officeDocument/2006/relationships/image" Target="../media/image119.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39.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39.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96.xml"/></Relationships>
</file>

<file path=ppt/slides/_rels/slide9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65.xml"/></Relationships>
</file>

<file path=ppt/slides/_rels/slide9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65.xml"/><Relationship Id="rId4" Type="http://schemas.openxmlformats.org/officeDocument/2006/relationships/image" Target="../media/image125.jpg"/></Relationships>
</file>

<file path=ppt/slides/_rels/slide9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65.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slide" Target="slide33.xml"/><Relationship Id="rId2" Type="http://schemas.openxmlformats.org/officeDocument/2006/relationships/notesSlide" Target="../notesSlides/notesSlide87.xml"/><Relationship Id="rId1" Type="http://schemas.openxmlformats.org/officeDocument/2006/relationships/slideLayout" Target="../slideLayouts/slideLayout165.xml"/><Relationship Id="rId6" Type="http://schemas.openxmlformats.org/officeDocument/2006/relationships/slide" Target="slide125.xml"/><Relationship Id="rId5" Type="http://schemas.openxmlformats.org/officeDocument/2006/relationships/slide" Target="slide66.xml"/><Relationship Id="rId4" Type="http://schemas.openxmlformats.org/officeDocument/2006/relationships/image" Target="../media/image129.svg"/></Relationships>
</file>

<file path=ppt/slides/_rels/slide99.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128.png"/><Relationship Id="rId7" Type="http://schemas.openxmlformats.org/officeDocument/2006/relationships/slide" Target="slide66.xml"/><Relationship Id="rId2" Type="http://schemas.openxmlformats.org/officeDocument/2006/relationships/notesSlide" Target="../notesSlides/notesSlide88.xml"/><Relationship Id="rId1" Type="http://schemas.openxmlformats.org/officeDocument/2006/relationships/slideLayout" Target="../slideLayouts/slideLayout16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 Id="rId9" Type="http://schemas.openxmlformats.org/officeDocument/2006/relationships/slide" Target="slide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195" y="3055051"/>
            <a:ext cx="9144000" cy="747897"/>
          </a:xfrm>
        </p:spPr>
        <p:txBody>
          <a:bodyPr/>
          <a:lstStyle/>
          <a:p>
            <a:r>
              <a:rPr lang="en-US" sz="5400" dirty="0"/>
              <a:t>Intro to Kubernetes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3337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292026"/>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a:t>
            </a:r>
            <a:r>
              <a:rPr lang="en-US" sz="1961">
                <a:solidFill>
                  <a:schemeClr val="tx2">
                    <a:lumMod val="50000"/>
                  </a:schemeClr>
                </a:solidFill>
              </a:rPr>
              <a:t>CLI)</a:t>
            </a:r>
            <a:br>
              <a:rPr lang="en-US" sz="1961">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517576"/>
          </a:xfrm>
        </p:spPr>
        <p:txBody>
          <a:bodyPr/>
          <a:lstStyle/>
          <a:p>
            <a:pPr lvl="0"/>
            <a:r>
              <a:rPr lang="en-US" sz="3600" dirty="0"/>
              <a:t>Deploy the specified app using the individual </a:t>
            </a:r>
            <a:r>
              <a:rPr lang="en-US" sz="3600" dirty="0" err="1"/>
              <a:t>yaml</a:t>
            </a:r>
            <a:r>
              <a:rPr lang="en-US" sz="3600" dirty="0"/>
              <a:t> files provided</a:t>
            </a:r>
          </a:p>
          <a:p>
            <a:pPr lvl="1"/>
            <a:r>
              <a:rPr lang="en-US" sz="2800" dirty="0"/>
              <a:t>Deploy the specified app for this challenge using the steps and </a:t>
            </a:r>
            <a:r>
              <a:rPr lang="en-US" sz="2800" dirty="0" err="1"/>
              <a:t>yaml</a:t>
            </a:r>
            <a:r>
              <a:rPr lang="en-US" sz="2800" dirty="0"/>
              <a:t> files provided.</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16503"/>
          </a:xfrm>
        </p:spPr>
        <p:txBody>
          <a:bodyPr/>
          <a:lstStyle/>
          <a:p>
            <a:pPr lvl="0"/>
            <a:r>
              <a:rPr lang="en-US" sz="3600" b="1" dirty="0"/>
              <a:t>Using the Helm Charts from a Local Package</a:t>
            </a:r>
          </a:p>
          <a:p>
            <a:pPr lvl="1"/>
            <a:r>
              <a:rPr lang="en-US" sz="2800" dirty="0"/>
              <a:t>Convert these </a:t>
            </a:r>
            <a:r>
              <a:rPr lang="en-US" sz="2800" dirty="0" err="1"/>
              <a:t>yaml</a:t>
            </a:r>
            <a:r>
              <a:rPr lang="en-US" sz="2800" dirty="0"/>
              <a:t> files that were just used to deploy the app into a Helm chart</a:t>
            </a:r>
          </a:p>
          <a:p>
            <a:pPr lvl="1"/>
            <a:r>
              <a:rPr lang="en-US" sz="2800" dirty="0"/>
              <a:t>Create a package and make it available in the local repository.</a:t>
            </a:r>
          </a:p>
          <a:p>
            <a:pPr lvl="1"/>
            <a:r>
              <a:rPr lang="en-US" sz="2800" dirty="0"/>
              <a:t>Remove the previously deployed app and deploy the helm chart you just created</a:t>
            </a:r>
          </a:p>
          <a:p>
            <a:pPr lvl="1"/>
            <a:r>
              <a:rPr lang="en-US" sz="2800" dirty="0"/>
              <a:t>Verify that the app has been deployed successfully</a:t>
            </a:r>
          </a:p>
          <a:p>
            <a:pPr lvl="1"/>
            <a:r>
              <a:rPr lang="en-US" sz="2800" dirty="0"/>
              <a:t>Make a note of the difference in number of steps involved in the deployment using individual </a:t>
            </a:r>
            <a:r>
              <a:rPr lang="en-US" sz="2800" dirty="0" err="1"/>
              <a:t>yaml</a:t>
            </a:r>
            <a:r>
              <a:rPr lang="en-US" sz="2800" dirty="0"/>
              <a:t> files and the Helm chart</a:t>
            </a:r>
            <a:endParaRPr lang="en-US" sz="2000"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465528"/>
          </a:xfrm>
        </p:spPr>
        <p:txBody>
          <a:bodyPr/>
          <a:lstStyle/>
          <a:p>
            <a:pPr lvl="0"/>
            <a:r>
              <a:rPr lang="en-US" sz="3600" dirty="0"/>
              <a:t>Using Helm chart from remote repo in Azure Container Registry</a:t>
            </a:r>
          </a:p>
          <a:p>
            <a:pPr lvl="1"/>
            <a:r>
              <a:rPr lang="en-US" sz="2800" dirty="0"/>
              <a:t>Push the Helm chart you just packaged to the remote ACR repo</a:t>
            </a:r>
          </a:p>
          <a:p>
            <a:pPr lvl="1"/>
            <a:r>
              <a:rPr lang="en-US" sz="2800" dirty="0"/>
              <a:t>Remove the package locally</a:t>
            </a:r>
          </a:p>
          <a:p>
            <a:pPr lvl="1"/>
            <a:r>
              <a:rPr lang="en-US" sz="2800" dirty="0"/>
              <a:t>Uninstall the app and redeploy it using the Helm chart from the ACR repo</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Networking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5307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36076" indent="-336076" defTabSz="914178">
              <a:lnSpc>
                <a:spcPct val="90000"/>
              </a:lnSpc>
              <a:spcBef>
                <a:spcPct val="20000"/>
              </a:spcBef>
              <a:buSzPct val="90000"/>
              <a:buFont typeface="Arial" pitchFamily="34" charset="0"/>
              <a:buChar char="•"/>
              <a:defRPr/>
            </a:pPr>
            <a:r>
              <a:rPr kumimoji="0" lang="en-US" sz="4019" b="0" i="0" u="none" strike="sng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sng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Tree>
    <p:extLst>
      <p:ext uri="{BB962C8B-B14F-4D97-AF65-F5344CB8AC3E}">
        <p14:creationId xmlns:p14="http://schemas.microsoft.com/office/powerpoint/2010/main" val="6536983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9911183" cy="4136930"/>
          </a:xfrm>
        </p:spPr>
        <p:txBody>
          <a:bodyPr/>
          <a:lstStyle/>
          <a:p>
            <a:r>
              <a:rPr lang="en-US" dirty="0"/>
              <a:t>Basic / </a:t>
            </a:r>
            <a:r>
              <a:rPr lang="en-US" dirty="0" err="1"/>
              <a:t>kubenet</a:t>
            </a:r>
            <a:endParaRPr lang="en-US" dirty="0"/>
          </a:p>
          <a:p>
            <a:pPr lvl="1"/>
            <a:r>
              <a:rPr lang="en-US" dirty="0"/>
              <a:t>Provisions its own VNET and only exposes Public IPs</a:t>
            </a:r>
          </a:p>
          <a:p>
            <a:pPr lvl="1"/>
            <a:r>
              <a:rPr lang="en-US" dirty="0"/>
              <a:t>Pods IPs get only </a:t>
            </a:r>
            <a:r>
              <a:rPr lang="en-US" dirty="0" err="1"/>
              <a:t>ClusterIPs</a:t>
            </a:r>
            <a:r>
              <a:rPr lang="en-US" dirty="0"/>
              <a:t> and accessible only within the cluster</a:t>
            </a:r>
          </a:p>
          <a:p>
            <a:pPr lvl="1"/>
            <a:r>
              <a:rPr lang="en-US" dirty="0"/>
              <a:t>Publicly exposed services accessible outside the cluster</a:t>
            </a:r>
            <a:br>
              <a:rPr lang="en-US" dirty="0"/>
            </a:br>
            <a:endParaRPr lang="en-US" dirty="0"/>
          </a:p>
          <a:p>
            <a:r>
              <a:rPr lang="en-US" dirty="0"/>
              <a:t>Advanced / Azure CNI</a:t>
            </a:r>
          </a:p>
          <a:p>
            <a:pPr lvl="1"/>
            <a:r>
              <a:rPr lang="en-US" dirty="0"/>
              <a:t>Uses an existing VNET and exposes private IPs </a:t>
            </a:r>
          </a:p>
          <a:p>
            <a:pPr lvl="1"/>
            <a:r>
              <a:rPr lang="en-US" dirty="0"/>
              <a:t>Pods &amp; Services get private IPs</a:t>
            </a:r>
          </a:p>
          <a:p>
            <a:pPr lvl="1"/>
            <a:r>
              <a:rPr lang="en-US" dirty="0"/>
              <a:t>Network address space design is very important</a:t>
            </a:r>
          </a:p>
        </p:txBody>
      </p:sp>
      <p:sp>
        <p:nvSpPr>
          <p:cNvPr id="2" name="Title 1"/>
          <p:cNvSpPr>
            <a:spLocks noGrp="1"/>
          </p:cNvSpPr>
          <p:nvPr>
            <p:ph type="title"/>
          </p:nvPr>
        </p:nvSpPr>
        <p:spPr>
          <a:xfrm>
            <a:off x="271558" y="198071"/>
            <a:ext cx="10515600" cy="783771"/>
          </a:xfrm>
        </p:spPr>
        <p:txBody>
          <a:bodyPr>
            <a:normAutofit fontScale="90000"/>
          </a:bodyPr>
          <a:lstStyle/>
          <a:p>
            <a:pPr defTabSz="914367"/>
            <a:r>
              <a:rPr lang="en-US" sz="4705" spc="-69" dirty="0">
                <a:ln w="3175">
                  <a:noFill/>
                </a:ln>
                <a:solidFill>
                  <a:srgbClr val="0072C6"/>
                </a:solidFill>
                <a:ea typeface="+mn-ea"/>
                <a:cs typeface="Segoe UI" pitchFamily="34" charset="0"/>
              </a:rPr>
              <a:t>AKS Networking</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9487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dirty="0"/>
              <a:t>Deploy the </a:t>
            </a:r>
            <a:r>
              <a:rPr lang="en-US" b="1" dirty="0" err="1"/>
              <a:t>nginx</a:t>
            </a:r>
            <a:r>
              <a:rPr lang="en-US" b="1" dirty="0"/>
              <a:t> Ingress Controller</a:t>
            </a:r>
          </a:p>
          <a:p>
            <a:pPr lvl="0"/>
            <a:r>
              <a:rPr lang="en-US" b="1" dirty="0"/>
              <a:t>Deploy a web app with an ingress using the </a:t>
            </a:r>
            <a:r>
              <a:rPr lang="en-US" b="1" dirty="0" err="1"/>
              <a:t>nginx</a:t>
            </a:r>
            <a:r>
              <a:rPr lang="en-US" b="1" dirty="0"/>
              <a:t> ingress controller and custom DNS prefix</a:t>
            </a:r>
          </a:p>
          <a:p>
            <a:pPr lvl="0"/>
            <a:r>
              <a:rPr lang="en-US" b="1" dirty="0"/>
              <a:t>Verify the DNS records are created successfully</a:t>
            </a:r>
          </a:p>
          <a:p>
            <a:pPr lvl="0"/>
            <a:r>
              <a:rPr lang="en-US" b="1" dirty="0"/>
              <a:t>Test external access of the application using the DNS name of the web app</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227" y="3179701"/>
            <a:ext cx="9144000" cy="498598"/>
          </a:xfrm>
        </p:spPr>
        <p:txBody>
          <a:bodyPr/>
          <a:lstStyle/>
          <a:p>
            <a:r>
              <a:rPr lang="en-US" dirty="0"/>
              <a:t>Monitoring, Logging &amp; Troubleshooting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3612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4499657"/>
          </a:xfrm>
        </p:spPr>
        <p:txBody>
          <a:bodyPr/>
          <a:lstStyle/>
          <a:p>
            <a:pPr lvl="0"/>
            <a:r>
              <a:rPr lang="en-US" dirty="0"/>
              <a:t>Viewing full logs for pods and services:</a:t>
            </a:r>
          </a:p>
          <a:p>
            <a:pPr lvl="1"/>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logs</a:t>
            </a:r>
          </a:p>
          <a:p>
            <a:pPr lvl="0"/>
            <a:r>
              <a:rPr lang="en-US" dirty="0"/>
              <a:t>There are various ways to troubleshoot:</a:t>
            </a:r>
          </a:p>
          <a:p>
            <a:pPr lvl="1"/>
            <a:r>
              <a:rPr lang="en-US" sz="2800" dirty="0"/>
              <a:t>Finding out why pods are failing:</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describe pod</a:t>
            </a:r>
            <a:endParaRPr lang="en-US" sz="2600" dirty="0">
              <a:latin typeface="Consolas" panose="020B0609020204030204" pitchFamily="49" charset="0"/>
              <a:cs typeface="Consolas" panose="020B0609020204030204" pitchFamily="49" charset="0"/>
            </a:endParaRPr>
          </a:p>
          <a:p>
            <a:pPr lvl="1"/>
            <a:r>
              <a:rPr lang="en-US" sz="2800" dirty="0"/>
              <a:t>Getting a bash shell into a running container in a pod:</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5825" y="1327790"/>
            <a:ext cx="6585070" cy="4055963"/>
          </a:xfrm>
        </p:spPr>
        <p:txBody>
          <a:bodyPr/>
          <a:lstStyle/>
          <a:p>
            <a:r>
              <a:rPr lang="en-US" sz="3137" dirty="0"/>
              <a:t>Captures the Steps to build a container</a:t>
            </a:r>
          </a:p>
          <a:p>
            <a:r>
              <a:rPr lang="en-US" sz="3137" dirty="0"/>
              <a:t>Is a version-able asset in your DevOps flows</a:t>
            </a:r>
          </a:p>
          <a:p>
            <a:pPr lvl="1"/>
            <a:r>
              <a:rPr lang="en-US" sz="2353" dirty="0"/>
              <a:t>Configuration As Code</a:t>
            </a:r>
          </a:p>
          <a:p>
            <a:r>
              <a:rPr lang="en-US" sz="3137" dirty="0"/>
              <a:t>Re-use of Existing Container Images (Private or Public) </a:t>
            </a:r>
          </a:p>
        </p:txBody>
      </p:sp>
      <p:sp>
        <p:nvSpPr>
          <p:cNvPr id="4" name="Title 3"/>
          <p:cNvSpPr>
            <a:spLocks noGrp="1"/>
          </p:cNvSpPr>
          <p:nvPr>
            <p:ph type="title"/>
          </p:nvPr>
        </p:nvSpPr>
        <p:spPr>
          <a:xfrm>
            <a:off x="340489" y="258001"/>
            <a:ext cx="12192000" cy="542931"/>
          </a:xfrm>
        </p:spPr>
        <p:txBody>
          <a:bodyPr/>
          <a:lstStyle/>
          <a:p>
            <a:r>
              <a:rPr lang="en-US" dirty="0"/>
              <a:t>Docker File</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What Is A Container Registry?</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09039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Container Orchestrators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5868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dirty="0">
                <a:solidFill>
                  <a:schemeClr val="bg1"/>
                </a:soli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804ED-DD66-8942-9EEB-CBEF35996912}"/>
              </a:ext>
            </a:extLst>
          </p:cNvPr>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8914187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4985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“Control Plane” &amp; C</a:t>
            </a:r>
            <a:r>
              <a:rPr lang="en-US" sz="36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3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4524315"/>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You only pay for the agent nodes within your clusters, not for the control plane nodes</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(Control Plane) as a Service</a:t>
            </a:r>
            <a:endParaRPr lang="en-US" sz="44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Control Plane</a:t>
            </a:r>
            <a:r>
              <a:rPr lang="en-US" sz="2000" dirty="0">
                <a:gradFill>
                  <a:gsLst>
                    <a:gs pos="0">
                      <a:srgbClr val="FFFFFF"/>
                    </a:gs>
                    <a:gs pos="100000">
                      <a:srgbClr val="FFFFFF"/>
                    </a:gs>
                  </a:gsLst>
                  <a:lin ang="5400000" scaled="0"/>
                </a:gradFill>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 – AKS Cluster Creation</a:t>
            </a:r>
          </a:p>
        </p:txBody>
      </p:sp>
      <p:pic>
        <p:nvPicPr>
          <p:cNvPr id="2" name="Picture 1" descr="Text&#10;&#10;Description automatically generated with medium confidence">
            <a:extLst>
              <a:ext uri="{FF2B5EF4-FFF2-40B4-BE49-F238E27FC236}">
                <a16:creationId xmlns:a16="http://schemas.microsoft.com/office/drawing/2014/main" id="{76D9BCF8-C168-1647-9A7A-0A841748C231}"/>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0397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 from the command line</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2886557"/>
            <a:ext cx="9144000" cy="553998"/>
          </a:xfrm>
        </p:spPr>
        <p:txBody>
          <a:bodyPr/>
          <a:lstStyle/>
          <a:p>
            <a:r>
              <a:rPr lang="en-US" sz="4000" dirty="0"/>
              <a:t>Kubernetes Fundamentals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
        <p:nvSpPr>
          <p:cNvPr id="4" name="Text Placeholder 3">
            <a:extLst>
              <a:ext uri="{FF2B5EF4-FFF2-40B4-BE49-F238E27FC236}">
                <a16:creationId xmlns:a16="http://schemas.microsoft.com/office/drawing/2014/main" id="{54D70F67-91A0-634B-AA4D-EF6CA8079691}"/>
              </a:ext>
            </a:extLst>
          </p:cNvPr>
          <p:cNvSpPr>
            <a:spLocks noGrp="1"/>
          </p:cNvSpPr>
          <p:nvPr>
            <p:ph type="body" sz="quarter" idx="12"/>
          </p:nvPr>
        </p:nvSpPr>
        <p:spPr>
          <a:xfrm>
            <a:off x="538718" y="3822334"/>
            <a:ext cx="4606216" cy="498598"/>
          </a:xfrm>
        </p:spPr>
        <p:txBody>
          <a:bodyPr/>
          <a:lstStyle/>
          <a:p>
            <a:r>
              <a:rPr lang="en-US" dirty="0"/>
              <a:t>Pods, Deployments, Services… Oh My!</a:t>
            </a:r>
          </a:p>
        </p:txBody>
      </p:sp>
    </p:spTree>
    <p:extLst>
      <p:ext uri="{BB962C8B-B14F-4D97-AF65-F5344CB8AC3E}">
        <p14:creationId xmlns:p14="http://schemas.microsoft.com/office/powerpoint/2010/main" val="34841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 Plane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838211"/>
          </a:xfrm>
        </p:spPr>
        <p:txBody>
          <a:bodyPr/>
          <a:lstStyle/>
          <a:p>
            <a:pPr marL="514350" indent="-514350">
              <a:buFont typeface="+mj-lt"/>
              <a:buAutoNum type="arabicPeriod"/>
            </a:pPr>
            <a:r>
              <a:rPr lang="en-US" b="1" dirty="0"/>
              <a:t>Containerizing an existing app</a:t>
            </a:r>
          </a:p>
          <a:p>
            <a:pPr marL="514350" indent="-514350">
              <a:buFont typeface="+mj-lt"/>
              <a:buAutoNum type="arabicPeriod"/>
            </a:pPr>
            <a:r>
              <a:rPr lang="en-US" b="1" dirty="0"/>
              <a:t>What is a Container Registry</a:t>
            </a:r>
          </a:p>
          <a:p>
            <a:pPr marL="514350" indent="-514350">
              <a:buFont typeface="+mj-lt"/>
              <a:buAutoNum type="arabicPeriod"/>
            </a:pPr>
            <a:r>
              <a:rPr lang="en-US" b="1" dirty="0"/>
              <a:t>What is Container Orchestrator? </a:t>
            </a:r>
            <a:r>
              <a:rPr lang="en-US" sz="2400" b="1" dirty="0"/>
              <a:t>(</a:t>
            </a:r>
            <a:r>
              <a:rPr lang="en-US" sz="2000" b="1" dirty="0"/>
              <a:t>Hint:</a:t>
            </a:r>
            <a:r>
              <a:rPr lang="en-US" sz="2400" b="1" dirty="0">
                <a:latin typeface="Arial" panose="020B0604020202020204" pitchFamily="34" charset="0"/>
                <a:cs typeface="Arial" panose="020B0604020202020204" pitchFamily="34" charset="0"/>
              </a:rPr>
              <a:t> </a:t>
            </a:r>
            <a:r>
              <a:rPr lang="en-US" sz="2000" b="1" dirty="0"/>
              <a:t>It’s what you’re here for today!)</a:t>
            </a:r>
            <a:r>
              <a:rPr lang="en-US" sz="2400" b="1" dirty="0"/>
              <a:t> </a:t>
            </a:r>
          </a:p>
          <a:p>
            <a:pPr marL="514350" indent="-514350">
              <a:buFont typeface="+mj-lt"/>
              <a:buAutoNum type="arabicPeriod"/>
            </a:pPr>
            <a:r>
              <a:rPr lang="en-US" b="1" dirty="0"/>
              <a:t>Kubernetes Fundamentals (Pods, Deployments, &amp; Services, oh my!)</a:t>
            </a:r>
          </a:p>
          <a:p>
            <a:pPr marL="514350" indent="-514350">
              <a:buFont typeface="+mj-lt"/>
              <a:buAutoNum type="arabicPeriod"/>
            </a:pPr>
            <a:r>
              <a:rPr lang="en-US" b="1" dirty="0"/>
              <a:t>HA &amp; Scaling</a:t>
            </a:r>
          </a:p>
          <a:p>
            <a:pPr marL="514350" indent="-514350">
              <a:buFont typeface="+mj-lt"/>
              <a:buAutoNum type="arabicPeriod"/>
            </a:pPr>
            <a:r>
              <a:rPr lang="en-US" b="1" dirty="0"/>
              <a:t>Software updates &amp; rollbacks</a:t>
            </a:r>
          </a:p>
          <a:p>
            <a:pPr marL="514350" indent="-514350">
              <a:buFont typeface="+mj-lt"/>
              <a:buAutoNum type="arabicPeriod"/>
            </a:pPr>
            <a:r>
              <a:rPr lang="en-US" b="1" dirty="0"/>
              <a:t>Storage</a:t>
            </a:r>
          </a:p>
          <a:p>
            <a:pPr marL="514350" indent="-514350">
              <a:buFont typeface="+mj-lt"/>
              <a:buAutoNum type="arabicPeriod"/>
            </a:pPr>
            <a:r>
              <a:rPr lang="en-US" b="1" dirty="0"/>
              <a:t>DevOps with Helm</a:t>
            </a:r>
          </a:p>
          <a:p>
            <a:pPr marL="514350" indent="-514350">
              <a:buFont typeface="+mj-lt"/>
              <a:buAutoNum type="arabicPeriod"/>
            </a:pPr>
            <a:r>
              <a:rPr lang="en-US" b="1" dirty="0"/>
              <a:t>Networking</a:t>
            </a:r>
          </a:p>
          <a:p>
            <a:pPr marL="514350" indent="-514350">
              <a:buFont typeface="+mj-lt"/>
              <a:buAutoNum type="arabicPeriod"/>
            </a:pPr>
            <a:r>
              <a:rPr lang="en-US" b="1" dirty="0"/>
              <a:t>Monitoring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505" y="1718966"/>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7227518" y="1005543"/>
            <a:ext cx="451029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Infra-as-Code a YAML file</a:t>
            </a:r>
          </a:p>
        </p:txBody>
      </p:sp>
      <p:sp>
        <p:nvSpPr>
          <p:cNvPr id="6" name="Content Placeholder 2">
            <a:extLst>
              <a:ext uri="{FF2B5EF4-FFF2-40B4-BE49-F238E27FC236}">
                <a16:creationId xmlns:a16="http://schemas.microsoft.com/office/drawing/2014/main" id="{ED78CB3D-3F0F-44E5-8618-0DBA9592032F}"/>
              </a:ext>
            </a:extLst>
          </p:cNvPr>
          <p:cNvSpPr txBox="1">
            <a:spLocks/>
          </p:cNvSpPr>
          <p:nvPr/>
        </p:nvSpPr>
        <p:spPr>
          <a:xfrm>
            <a:off x="324295" y="2202385"/>
            <a:ext cx="7136530" cy="4135785"/>
          </a:xfrm>
          <a:prstGeom prst="rect">
            <a:avLst/>
          </a:prstGeom>
        </p:spPr>
        <p:txBody>
          <a:bodyPr>
            <a:norm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100" b="0" i="0" u="none" strike="noStrike" kern="1200" cap="none" spc="0" normalizeH="0" baseline="0" noProof="0" dirty="0">
              <a:ln>
                <a:noFill/>
              </a:ln>
              <a:solidFill>
                <a:srgbClr val="353535"/>
              </a:solidFill>
              <a:effectLst/>
              <a:uLnTx/>
              <a:uFillTx/>
              <a:latin typeface="Segoe UI Light" charset="0"/>
              <a:ea typeface="Segoe UI Light" charset="0"/>
              <a:cs typeface="Segoe UI Light" charset="0"/>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353535"/>
                </a:solidFill>
                <a:effectLst/>
                <a:uLnTx/>
                <a:uFillTx/>
                <a:latin typeface="Segoe UI Light" charset="0"/>
                <a:ea typeface="Segoe UI Light" charset="0"/>
                <a:cs typeface="Segoe UI Light" charset="0"/>
              </a:rPr>
              <a:t>Tabs vs. spaces matter</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charset="0"/>
                <a:ea typeface="Segoe UI Light" charset="0"/>
                <a:cs typeface="Segoe UI Light" charset="0"/>
              </a:rPr>
              <a:t>Very sensitive to formatting: indentation, string vs not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charset="0"/>
                <a:ea typeface="Segoe UI Light" charset="0"/>
                <a:cs typeface="Segoe UI Light" charset="0"/>
              </a:rPr>
              <a:t>Download the VS Code extension!</a:t>
            </a:r>
          </a:p>
        </p:txBody>
      </p:sp>
    </p:spTree>
    <p:extLst>
      <p:ext uri="{BB962C8B-B14F-4D97-AF65-F5344CB8AC3E}">
        <p14:creationId xmlns:p14="http://schemas.microsoft.com/office/powerpoint/2010/main" val="58766127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716923"/>
            <a:ext cx="11653523" cy="5029033"/>
          </a:xfrm>
        </p:spPr>
        <p:txBody>
          <a:bodyPr/>
          <a:lstStyle/>
          <a:p>
            <a:r>
              <a:rPr lang="en-US" sz="3200" b="1" dirty="0"/>
              <a:t>Install the recommended tool-set:</a:t>
            </a:r>
          </a:p>
          <a:p>
            <a:pPr lvl="1"/>
            <a:r>
              <a:rPr lang="en-US" sz="3000" b="1" dirty="0"/>
              <a:t>Azure Cloud Shell</a:t>
            </a:r>
          </a:p>
          <a:p>
            <a:pPr lvl="2"/>
            <a:r>
              <a:rPr lang="en-US" sz="2800" b="1" dirty="0"/>
              <a:t>http://</a:t>
            </a:r>
            <a:r>
              <a:rPr lang="en-US" sz="2800" b="1" dirty="0" err="1"/>
              <a:t>shell.azure.com</a:t>
            </a:r>
            <a:endParaRPr lang="en-US" sz="2800" b="1" dirty="0"/>
          </a:p>
          <a:p>
            <a:pPr lvl="2"/>
            <a:r>
              <a:rPr lang="en-US" sz="2800" b="1" dirty="0"/>
              <a:t>Azure CLI, Kubernetes CLI, Docker</a:t>
            </a:r>
          </a:p>
          <a:p>
            <a:pPr lvl="1"/>
            <a:r>
              <a:rPr lang="en-US" sz="3000" b="1" dirty="0"/>
              <a:t>Bash terminal on Mac, Linux or Windows</a:t>
            </a:r>
          </a:p>
          <a:p>
            <a:pPr lvl="2"/>
            <a:r>
              <a:rPr lang="en-US" sz="2800" b="1" dirty="0"/>
              <a:t>Optional choice if you want to run local</a:t>
            </a:r>
          </a:p>
          <a:p>
            <a:pPr lvl="1"/>
            <a:r>
              <a:rPr lang="en-US" sz="3000" b="1" dirty="0"/>
              <a:t>Visual Studio Code</a:t>
            </a:r>
          </a:p>
          <a:p>
            <a:pPr lvl="2"/>
            <a:r>
              <a:rPr lang="en-US" sz="2800" b="1" dirty="0"/>
              <a:t>Optional if you want to edit in an IDE</a:t>
            </a:r>
          </a:p>
          <a:p>
            <a:pPr lvl="1"/>
            <a:r>
              <a:rPr lang="en-US" sz="3000" b="1" dirty="0"/>
              <a:t>Node.js</a:t>
            </a:r>
          </a:p>
          <a:p>
            <a:pPr lvl="2"/>
            <a:r>
              <a:rPr lang="en-US" sz="2800" b="1" dirty="0"/>
              <a:t>Optional if you want to run the native app</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Scaling &amp; High Availability</a:t>
            </a:r>
          </a:p>
        </p:txBody>
      </p:sp>
      <p:pic>
        <p:nvPicPr>
          <p:cNvPr id="2" name="Picture 1" descr="Text&#10;&#10;Description automatically generated with medium confidence">
            <a:extLst>
              <a:ext uri="{FF2B5EF4-FFF2-40B4-BE49-F238E27FC236}">
                <a16:creationId xmlns:a16="http://schemas.microsoft.com/office/drawing/2014/main" id="{D8FE6277-E904-EB4C-82EC-B35CC556FA2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0166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Updates &amp; Rollbacks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9620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712" y="3429000"/>
            <a:ext cx="5552114" cy="553998"/>
          </a:xfrm>
        </p:spPr>
        <p:txBody>
          <a:bodyPr/>
          <a:lstStyle/>
          <a:p>
            <a:r>
              <a:rPr lang="en-US" sz="4000" dirty="0"/>
              <a:t>Introducing Containers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522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5" name="TextBox 4">
            <a:extLst>
              <a:ext uri="{FF2B5EF4-FFF2-40B4-BE49-F238E27FC236}">
                <a16:creationId xmlns:a16="http://schemas.microsoft.com/office/drawing/2014/main" id="{5AB68114-56B2-A34C-B48B-B09938B26BB4}"/>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Storage</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27427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Persisted Volume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Storage Class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grpSp>
    </p:spTree>
    <p:extLst>
      <p:ext uri="{BB962C8B-B14F-4D97-AF65-F5344CB8AC3E}">
        <p14:creationId xmlns:p14="http://schemas.microsoft.com/office/powerpoint/2010/main" val="29197177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spTree>
    <p:extLst>
      <p:ext uri="{BB962C8B-B14F-4D97-AF65-F5344CB8AC3E}">
        <p14:creationId xmlns:p14="http://schemas.microsoft.com/office/powerpoint/2010/main" val="36707024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5"/>
          <a:stretch>
            <a:fillRect/>
          </a:stretch>
        </p:blipFill>
        <p:spPr>
          <a:xfrm>
            <a:off x="3924300" y="1422400"/>
            <a:ext cx="4343400" cy="4013200"/>
          </a:xfrm>
          <a:prstGeom prst="rect">
            <a:avLst/>
          </a:prstGeom>
        </p:spPr>
      </p:pic>
    </p:spTree>
    <p:extLst>
      <p:ext uri="{BB962C8B-B14F-4D97-AF65-F5344CB8AC3E}">
        <p14:creationId xmlns:p14="http://schemas.microsoft.com/office/powerpoint/2010/main" val="148841879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spTree>
    <p:extLst>
      <p:ext uri="{BB962C8B-B14F-4D97-AF65-F5344CB8AC3E}">
        <p14:creationId xmlns:p14="http://schemas.microsoft.com/office/powerpoint/2010/main" val="383949196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spTree>
    <p:extLst>
      <p:ext uri="{BB962C8B-B14F-4D97-AF65-F5344CB8AC3E}">
        <p14:creationId xmlns:p14="http://schemas.microsoft.com/office/powerpoint/2010/main" val="27800778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6"/>
          <a:stretch>
            <a:fillRect/>
          </a:stretch>
        </p:blipFill>
        <p:spPr>
          <a:xfrm>
            <a:off x="2381250" y="1149350"/>
            <a:ext cx="7429500" cy="4559300"/>
          </a:xfrm>
          <a:prstGeom prst="rect">
            <a:avLst/>
          </a:prstGeom>
        </p:spPr>
      </p:pic>
    </p:spTree>
    <p:extLst>
      <p:ext uri="{BB962C8B-B14F-4D97-AF65-F5344CB8AC3E}">
        <p14:creationId xmlns:p14="http://schemas.microsoft.com/office/powerpoint/2010/main" val="41717840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4"/>
          <a:stretch>
            <a:fillRect/>
          </a:stretch>
        </p:blipFill>
        <p:spPr>
          <a:xfrm>
            <a:off x="432208" y="1232941"/>
            <a:ext cx="9156700" cy="5181600"/>
          </a:xfrm>
          <a:prstGeom prst="rect">
            <a:avLst/>
          </a:prstGeom>
        </p:spPr>
      </p:pic>
    </p:spTree>
    <p:extLst>
      <p:ext uri="{BB962C8B-B14F-4D97-AF65-F5344CB8AC3E}">
        <p14:creationId xmlns:p14="http://schemas.microsoft.com/office/powerpoint/2010/main" val="26100716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4"/>
          <a:stretch>
            <a:fillRect/>
          </a:stretch>
        </p:blipFill>
        <p:spPr>
          <a:xfrm>
            <a:off x="432208" y="1232941"/>
            <a:ext cx="9207500" cy="5181600"/>
          </a:xfrm>
          <a:prstGeom prst="rect">
            <a:avLst/>
          </a:prstGeom>
        </p:spPr>
      </p:pic>
    </p:spTree>
    <p:extLst>
      <p:ext uri="{BB962C8B-B14F-4D97-AF65-F5344CB8AC3E}">
        <p14:creationId xmlns:p14="http://schemas.microsoft.com/office/powerpoint/2010/main" val="41337690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spTree>
    <p:extLst>
      <p:ext uri="{BB962C8B-B14F-4D97-AF65-F5344CB8AC3E}">
        <p14:creationId xmlns:p14="http://schemas.microsoft.com/office/powerpoint/2010/main" val="420940595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5"/>
          <a:stretch>
            <a:fillRect/>
          </a:stretch>
        </p:blipFill>
        <p:spPr>
          <a:xfrm>
            <a:off x="3526094" y="1574988"/>
            <a:ext cx="4343400" cy="4013200"/>
          </a:xfrm>
          <a:prstGeom prst="rect">
            <a:avLst/>
          </a:prstGeom>
        </p:spPr>
      </p:pic>
    </p:spTree>
    <p:extLst>
      <p:ext uri="{BB962C8B-B14F-4D97-AF65-F5344CB8AC3E}">
        <p14:creationId xmlns:p14="http://schemas.microsoft.com/office/powerpoint/2010/main" val="161526463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4"/>
          <a:stretch>
            <a:fillRect/>
          </a:stretch>
        </p:blipFill>
        <p:spPr>
          <a:xfrm>
            <a:off x="478054" y="1232941"/>
            <a:ext cx="7073900" cy="4991100"/>
          </a:xfrm>
          <a:prstGeom prst="rect">
            <a:avLst/>
          </a:prstGeom>
        </p:spPr>
      </p:pic>
    </p:spTree>
    <p:extLst>
      <p:ext uri="{BB962C8B-B14F-4D97-AF65-F5344CB8AC3E}">
        <p14:creationId xmlns:p14="http://schemas.microsoft.com/office/powerpoint/2010/main" val="25150377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spTree>
    <p:extLst>
      <p:ext uri="{BB962C8B-B14F-4D97-AF65-F5344CB8AC3E}">
        <p14:creationId xmlns:p14="http://schemas.microsoft.com/office/powerpoint/2010/main" val="628684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5"/>
          <a:stretch>
            <a:fillRect/>
          </a:stretch>
        </p:blipFill>
        <p:spPr>
          <a:xfrm>
            <a:off x="3282950" y="1492250"/>
            <a:ext cx="5626100" cy="3873500"/>
          </a:xfrm>
          <a:prstGeom prst="rect">
            <a:avLst/>
          </a:prstGeom>
        </p:spPr>
      </p:pic>
    </p:spTree>
    <p:extLst>
      <p:ext uri="{BB962C8B-B14F-4D97-AF65-F5344CB8AC3E}">
        <p14:creationId xmlns:p14="http://schemas.microsoft.com/office/powerpoint/2010/main" val="39893643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4"/>
          <a:stretch>
            <a:fillRect/>
          </a:stretch>
        </p:blipFill>
        <p:spPr>
          <a:xfrm>
            <a:off x="478054" y="1232941"/>
            <a:ext cx="9169400" cy="5118100"/>
          </a:xfrm>
          <a:prstGeom prst="rect">
            <a:avLst/>
          </a:prstGeom>
        </p:spPr>
      </p:pic>
    </p:spTree>
    <p:extLst>
      <p:ext uri="{BB962C8B-B14F-4D97-AF65-F5344CB8AC3E}">
        <p14:creationId xmlns:p14="http://schemas.microsoft.com/office/powerpoint/2010/main" val="17425020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4"/>
          <a:stretch>
            <a:fillRect/>
          </a:stretch>
        </p:blipFill>
        <p:spPr>
          <a:xfrm>
            <a:off x="478054" y="1232941"/>
            <a:ext cx="9220200" cy="5181600"/>
          </a:xfrm>
          <a:prstGeom prst="rect">
            <a:avLst/>
          </a:prstGeom>
        </p:spPr>
      </p:pic>
    </p:spTree>
    <p:extLst>
      <p:ext uri="{BB962C8B-B14F-4D97-AF65-F5344CB8AC3E}">
        <p14:creationId xmlns:p14="http://schemas.microsoft.com/office/powerpoint/2010/main" val="248723440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Helm: DevOps for Kubernetes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17454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1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13905</TotalTime>
  <Words>13000</Words>
  <Application>Microsoft Office PowerPoint</Application>
  <PresentationFormat>Widescreen</PresentationFormat>
  <Paragraphs>1785</Paragraphs>
  <Slides>129</Slides>
  <Notes>112</Notes>
  <HiddenSlides>13</HiddenSlides>
  <MMClips>0</MMClips>
  <ScaleCrop>false</ScaleCrop>
  <HeadingPairs>
    <vt:vector size="6" baseType="variant">
      <vt:variant>
        <vt:lpstr>Fonts Used</vt:lpstr>
      </vt:variant>
      <vt:variant>
        <vt:i4>16</vt:i4>
      </vt:variant>
      <vt:variant>
        <vt:lpstr>Theme</vt:lpstr>
      </vt:variant>
      <vt:variant>
        <vt:i4>14</vt:i4>
      </vt:variant>
      <vt:variant>
        <vt:lpstr>Slide Titles</vt:lpstr>
      </vt:variant>
      <vt:variant>
        <vt:i4>129</vt:i4>
      </vt:variant>
    </vt:vector>
  </HeadingPairs>
  <TitlesOfParts>
    <vt:vector size="159" baseType="lpstr">
      <vt:lpstr>Arial</vt:lpstr>
      <vt:lpstr>Calibri</vt:lpstr>
      <vt:lpstr>Consolas</vt:lpstr>
      <vt:lpstr>Courier New</vt:lpstr>
      <vt:lpstr>Lucida Grande</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FY13_EPG_External_Light</vt:lpstr>
      <vt:lpstr>9-51027_Microsoft_Ready_Template</vt:lpstr>
      <vt:lpstr>Intro to Kubernetes</vt:lpstr>
      <vt:lpstr>PowerPoint Presentation</vt:lpstr>
      <vt:lpstr>PowerPoint Presentation</vt:lpstr>
      <vt:lpstr>Fab Medical Website</vt:lpstr>
      <vt:lpstr>PowerPoint Presentation</vt:lpstr>
      <vt:lpstr>PowerPoint Presentation</vt:lpstr>
      <vt:lpstr>Introducing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File</vt:lpstr>
      <vt:lpstr>PowerPoint Presentation</vt:lpstr>
      <vt:lpstr>What Is A Container Registry?</vt:lpstr>
      <vt:lpstr>PowerPoint Presentation</vt:lpstr>
      <vt:lpstr>PowerPoint Presentation</vt:lpstr>
      <vt:lpstr>PowerPoint Presentation</vt:lpstr>
      <vt:lpstr>PowerPoint Presentation</vt:lpstr>
      <vt:lpstr>Container Orchestrators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Demo – AKS Cluster Creation</vt:lpstr>
      <vt:lpstr>PowerPoint Presentation</vt:lpstr>
      <vt:lpstr>Kubernetes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&amp; High Availability</vt:lpstr>
      <vt:lpstr>PowerPoint Presentation</vt:lpstr>
      <vt:lpstr>PowerPoint Presentation</vt:lpstr>
      <vt:lpstr>PowerPoint Presentation</vt:lpstr>
      <vt:lpstr>PowerPoint Presentation</vt:lpstr>
      <vt:lpstr>Updates &amp; Rollbacks</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DevOps for Kubernetes</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Monitoring, Logging &amp; Troubleshooting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Peter Laudati</cp:lastModifiedBy>
  <cp:revision>23</cp:revision>
  <dcterms:modified xsi:type="dcterms:W3CDTF">2022-03-23T15:47:53Z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